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</p:sldIdLst>
  <p:sldSz cx="5715000" cy="1905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Droid Serif" charset="1" panose="02020600060500020200"/>
      <p:regular r:id="rId10"/>
    </p:embeddedFont>
    <p:embeddedFont>
      <p:font typeface="Droid Serif Bold" charset="1" panose="02020800060500020200"/>
      <p:regular r:id="rId11"/>
    </p:embeddedFont>
    <p:embeddedFont>
      <p:font typeface="Droid Serif Italics" charset="1" panose="02020600060500090200"/>
      <p:regular r:id="rId12"/>
    </p:embeddedFont>
    <p:embeddedFont>
      <p:font typeface="Droid Serif Bold Italics" charset="1" panose="02020800060500090200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  <p:embeddedFont>
      <p:font typeface="Open Sans Italics" charset="1" panose="020B0606030504020204"/>
      <p:regular r:id="rId16"/>
    </p:embeddedFont>
    <p:embeddedFont>
      <p:font typeface="Open Sans Bold Italics" charset="1" panose="020B0806030504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26" Target="slides/slide9.xml" Type="http://schemas.openxmlformats.org/officeDocument/2006/relationships/slide"/><Relationship Id="rId27" Target="slides/slide10.xml" Type="http://schemas.openxmlformats.org/officeDocument/2006/relationships/slide"/><Relationship Id="rId28" Target="slides/slide11.xml" Type="http://schemas.openxmlformats.org/officeDocument/2006/relationships/slide"/><Relationship Id="rId29" Target="slides/slide12.xml" Type="http://schemas.openxmlformats.org/officeDocument/2006/relationships/slide"/><Relationship Id="rId3" Target="viewProps.xml" Type="http://schemas.openxmlformats.org/officeDocument/2006/relationships/viewProps"/><Relationship Id="rId30" Target="slides/slide13.xml" Type="http://schemas.openxmlformats.org/officeDocument/2006/relationships/slide"/><Relationship Id="rId31" Target="slides/slide14.xml" Type="http://schemas.openxmlformats.org/officeDocument/2006/relationships/slide"/><Relationship Id="rId32" Target="slides/slide15.xml" Type="http://schemas.openxmlformats.org/officeDocument/2006/relationships/slide"/><Relationship Id="rId33" Target="slides/slide16.xml" Type="http://schemas.openxmlformats.org/officeDocument/2006/relationships/slide"/><Relationship Id="rId34" Target="slides/slide17.xml" Type="http://schemas.openxmlformats.org/officeDocument/2006/relationships/slide"/><Relationship Id="rId35" Target="slides/slide18.xml" Type="http://schemas.openxmlformats.org/officeDocument/2006/relationships/slide"/><Relationship Id="rId36" Target="slides/slide19.xml" Type="http://schemas.openxmlformats.org/officeDocument/2006/relationships/slide"/><Relationship Id="rId37" Target="slides/slide20.xml" Type="http://schemas.openxmlformats.org/officeDocument/2006/relationships/slide"/><Relationship Id="rId38" Target="slides/slide21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11385" y="149419"/>
            <a:ext cx="2331848" cy="168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9"/>
              </a:lnSpc>
            </a:pPr>
            <a:r>
              <a:rPr lang="en-US" spc="190" sz="2113">
                <a:solidFill>
                  <a:srgbClr val="22108F"/>
                </a:solidFill>
                <a:latin typeface="Droid Serif Bold"/>
              </a:rPr>
              <a:t> </a:t>
            </a:r>
          </a:p>
          <a:p>
            <a:pPr algn="ctr">
              <a:lnSpc>
                <a:spcPts val="3339"/>
              </a:lnSpc>
            </a:pPr>
            <a:r>
              <a:rPr lang="en-US" spc="190" sz="2113">
                <a:solidFill>
                  <a:srgbClr val="22108F"/>
                </a:solidFill>
                <a:latin typeface="Droid Serif Bold"/>
              </a:rPr>
              <a:t>VOCABULARY </a:t>
            </a:r>
          </a:p>
          <a:p>
            <a:pPr algn="ctr">
              <a:lnSpc>
                <a:spcPts val="3339"/>
              </a:lnSpc>
            </a:pPr>
            <a:r>
              <a:rPr lang="en-US" spc="190" sz="2113">
                <a:solidFill>
                  <a:srgbClr val="22108F"/>
                </a:solidFill>
                <a:latin typeface="Droid Serif Bold"/>
              </a:rPr>
              <a:t>QUIZ</a:t>
            </a:r>
          </a:p>
          <a:p>
            <a:pPr>
              <a:lnSpc>
                <a:spcPts val="3339"/>
              </a:lnSpc>
            </a:pP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90500" y="340333"/>
            <a:ext cx="1700111" cy="12243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1652" y="417855"/>
            <a:ext cx="5131697" cy="770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D81111"/>
                </a:solidFill>
                <a:latin typeface="Open Sans Bold"/>
              </a:rPr>
              <a:t>p _ _ _ _  conference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1652" y="417855"/>
            <a:ext cx="5131697" cy="77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peace conference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90500" y="76068"/>
            <a:ext cx="5131697" cy="140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D81111"/>
                </a:solidFill>
                <a:latin typeface="Open Sans Bold"/>
              </a:rPr>
              <a:t>i_ _ _ _ _ _ tion </a:t>
            </a: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D81111"/>
                </a:solidFill>
                <a:latin typeface="Open Sans Bold"/>
              </a:rPr>
              <a:t>between people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90500" y="76068"/>
            <a:ext cx="5131697" cy="140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interaction </a:t>
            </a: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between people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82417" y="238760"/>
            <a:ext cx="2675598" cy="140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interaction between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714412" y="63892"/>
            <a:ext cx="2270223" cy="140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</a:p>
          <a:p>
            <a:pPr>
              <a:lnSpc>
                <a:spcPts val="5040"/>
              </a:lnSpc>
            </a:pPr>
            <a:r>
              <a:rPr lang="en-US" sz="3600">
                <a:solidFill>
                  <a:srgbClr val="D81111"/>
                </a:solidFill>
                <a:latin typeface="Open Sans Bold"/>
              </a:rPr>
              <a:t>________</a:t>
            </a:r>
          </a:p>
          <a:p>
            <a:pPr>
              <a:lnSpc>
                <a:spcPts val="5040"/>
              </a:lnSpc>
            </a:pPr>
            <a:r>
              <a:rPr lang="en-US" sz="3600">
                <a:solidFill>
                  <a:srgbClr val="D81111"/>
                </a:solidFill>
                <a:latin typeface="Open Sans Bold"/>
              </a:rPr>
              <a:t>________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4725" y="171450"/>
            <a:ext cx="2675598" cy="1408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interaction between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444777" y="255061"/>
            <a:ext cx="2516627" cy="1241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</a:p>
          <a:p>
            <a:pPr>
              <a:lnSpc>
                <a:spcPts val="4340"/>
              </a:lnSpc>
            </a:pPr>
            <a:r>
              <a:rPr lang="en-US" sz="3100">
                <a:solidFill>
                  <a:srgbClr val="D81111"/>
                </a:solidFill>
                <a:latin typeface="Open Sans Bold"/>
              </a:rPr>
              <a:t>statesmen</a:t>
            </a:r>
          </a:p>
          <a:p>
            <a:pPr>
              <a:lnSpc>
                <a:spcPts val="4340"/>
              </a:lnSpc>
            </a:pPr>
            <a:r>
              <a:rPr lang="en-US" sz="3100">
                <a:solidFill>
                  <a:srgbClr val="D81111"/>
                </a:solidFill>
                <a:latin typeface="Open Sans Bold"/>
              </a:rPr>
              <a:t>diplomats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3060" y="75797"/>
            <a:ext cx="4948880" cy="1628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D81111"/>
                </a:solidFill>
                <a:latin typeface="Open Sans Bold"/>
              </a:rPr>
              <a:t>interaction between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D81111"/>
                </a:solidFill>
                <a:latin typeface="Open Sans Bold"/>
              </a:rPr>
              <a:t>statesmen and diplomats with _____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3060" y="75797"/>
            <a:ext cx="4948880" cy="1638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Open Sans Bold"/>
              </a:rPr>
              <a:t>interaction between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Open Sans Bold"/>
              </a:rPr>
              <a:t>statesmen and diplomats with </a:t>
            </a:r>
            <a:r>
              <a:rPr lang="en-US" sz="2799">
                <a:solidFill>
                  <a:srgbClr val="D81111"/>
                </a:solidFill>
                <a:latin typeface="Open Sans Bold"/>
              </a:rPr>
              <a:t>the public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0887" y="449914"/>
            <a:ext cx="2675598" cy="77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develop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75056" y="238683"/>
            <a:ext cx="3239944" cy="1950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</a:p>
          <a:p>
            <a:pPr>
              <a:lnSpc>
                <a:spcPts val="3079"/>
              </a:lnSpc>
            </a:pPr>
            <a:r>
              <a:rPr lang="en-US" sz="2199">
                <a:solidFill>
                  <a:srgbClr val="D81111"/>
                </a:solidFill>
                <a:latin typeface="Open Sans Bold"/>
              </a:rPr>
              <a:t>a _ _ _ _ _ _ _ _ _ _ _ </a:t>
            </a: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D81111"/>
                </a:solidFill>
                <a:latin typeface="Open Sans Bold"/>
              </a:rPr>
              <a:t>u _ _ _ _ _ _ _ _ _ _ _ _</a:t>
            </a:r>
          </a:p>
          <a:p>
            <a:pPr>
              <a:lnSpc>
                <a:spcPts val="3079"/>
              </a:lnSpc>
            </a:pPr>
            <a:r>
              <a:rPr lang="en-US" sz="2199">
                <a:solidFill>
                  <a:srgbClr val="D81111"/>
                </a:solidFill>
                <a:latin typeface="Open Sans Bold"/>
              </a:rPr>
              <a:t>f _ _ _ _ _ _ _  r_ _ _ _ _ _ _ _ </a:t>
            </a:r>
          </a:p>
          <a:p>
            <a:pPr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Open Sans Bold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0887" y="449914"/>
            <a:ext cx="2675598" cy="77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develop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475056" y="53472"/>
            <a:ext cx="3239944" cy="2320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</a:p>
          <a:p>
            <a:pPr>
              <a:lnSpc>
                <a:spcPts val="4059"/>
              </a:lnSpc>
            </a:pPr>
            <a:r>
              <a:rPr lang="en-US" sz="2899">
                <a:solidFill>
                  <a:srgbClr val="D81111"/>
                </a:solidFill>
                <a:latin typeface="Open Sans Bold"/>
              </a:rPr>
              <a:t>appreciation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D81111"/>
                </a:solidFill>
                <a:latin typeface="Open Sans Bold"/>
              </a:rPr>
              <a:t>understanding</a:t>
            </a:r>
          </a:p>
          <a:p>
            <a:pPr>
              <a:lnSpc>
                <a:spcPts val="4059"/>
              </a:lnSpc>
            </a:pPr>
            <a:r>
              <a:rPr lang="en-US" sz="2899">
                <a:solidFill>
                  <a:srgbClr val="D81111"/>
                </a:solidFill>
                <a:latin typeface="Open Sans Bold"/>
              </a:rPr>
              <a:t>friendly relations</a:t>
            </a:r>
          </a:p>
          <a:p>
            <a:pPr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Open Sans Bold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3060" y="171450"/>
            <a:ext cx="5141440" cy="1638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D81111"/>
                </a:solidFill>
                <a:latin typeface="Open Sans Bold"/>
              </a:rPr>
              <a:t>m_ _ _ _ _ _ _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 and </a:t>
            </a:r>
            <a:r>
              <a:rPr lang="en-US" sz="2799">
                <a:solidFill>
                  <a:srgbClr val="D81111"/>
                </a:solidFill>
                <a:latin typeface="Open Sans Bold"/>
              </a:rPr>
              <a:t>n_ _ _ _ _ _ _ _ _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 relations</a:t>
            </a:r>
          </a:p>
          <a:p>
            <a:pPr algn="ctr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3060" y="75797"/>
            <a:ext cx="4948880" cy="1638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D81111"/>
                </a:solidFill>
                <a:latin typeface="Open Sans Bold"/>
              </a:rPr>
              <a:t>mediated 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and </a:t>
            </a:r>
            <a:r>
              <a:rPr lang="en-US" sz="2799">
                <a:solidFill>
                  <a:srgbClr val="D81111"/>
                </a:solidFill>
                <a:latin typeface="Open Sans Bold"/>
              </a:rPr>
              <a:t>negotiated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 relations 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between </a:t>
            </a:r>
          </a:p>
          <a:p>
            <a:pPr algn="ctr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3060" y="75797"/>
            <a:ext cx="4948880" cy="141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247"/>
              </a:lnSpc>
            </a:pPr>
            <a:r>
              <a:rPr lang="en-US" sz="2799">
                <a:solidFill>
                  <a:srgbClr val="000000"/>
                </a:solidFill>
                <a:latin typeface="Open Sans Bold"/>
              </a:rPr>
              <a:t>mediated and negotiated relations 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between  </a:t>
            </a:r>
            <a:r>
              <a:rPr lang="en-US" sz="2799">
                <a:solidFill>
                  <a:srgbClr val="D81111"/>
                </a:solidFill>
                <a:latin typeface="Open Sans Bold"/>
              </a:rPr>
              <a:t>__________________________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3060" y="44003"/>
            <a:ext cx="4948880" cy="2135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Open Sans Bold"/>
              </a:rPr>
              <a:t>mediated and negotiated relations 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between 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D81111"/>
                </a:solidFill>
                <a:latin typeface="Open Sans Bold"/>
              </a:rPr>
              <a:t>representatives of states</a:t>
            </a:r>
          </a:p>
          <a:p>
            <a:pPr algn="ctr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83060" y="75797"/>
            <a:ext cx="4948880" cy="2135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Open Sans Bold"/>
              </a:rPr>
              <a:t>mediated and negotiated relations </a:t>
            </a:r>
            <a:r>
              <a:rPr lang="en-US" sz="2799">
                <a:solidFill>
                  <a:srgbClr val="000000"/>
                </a:solidFill>
                <a:latin typeface="Open Sans Bold"/>
              </a:rPr>
              <a:t>between 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D81111"/>
                </a:solidFill>
                <a:latin typeface="Open Sans Bold"/>
              </a:rPr>
              <a:t>representatives of ________</a:t>
            </a:r>
          </a:p>
          <a:p>
            <a:pPr algn="ctr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332309" y="-172267"/>
            <a:ext cx="6522691" cy="2491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mediated and negotiated 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Open Sans Bold"/>
              </a:rPr>
              <a:t>relations </a:t>
            </a:r>
            <a:r>
              <a:rPr lang="en-US" sz="2599">
                <a:solidFill>
                  <a:srgbClr val="000000"/>
                </a:solidFill>
                <a:latin typeface="Open Sans Bold"/>
              </a:rPr>
              <a:t>between  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 Bold"/>
              </a:rPr>
              <a:t>representatives of 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D81111"/>
                </a:solidFill>
                <a:latin typeface="Open Sans Bold"/>
              </a:rPr>
              <a:t>local communities</a:t>
            </a:r>
          </a:p>
          <a:p>
            <a:pPr algn="ctr">
              <a:lnSpc>
                <a:spcPts val="3919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381265"/>
            <a:ext cx="5715000" cy="1624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"/>
              </a:lnSpc>
            </a:p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Open Sans Bold"/>
              </a:rPr>
              <a:t>negotiation - </a:t>
            </a:r>
            <a:r>
              <a:rPr lang="en-US" sz="2999">
                <a:solidFill>
                  <a:srgbClr val="D81111"/>
                </a:solidFill>
                <a:latin typeface="Open Sans Bold"/>
              </a:rPr>
              <a:t>person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Open Sans Bold"/>
              </a:rPr>
              <a:t>mediation - </a:t>
            </a:r>
            <a:r>
              <a:rPr lang="en-US" sz="2999">
                <a:solidFill>
                  <a:srgbClr val="D81111"/>
                </a:solidFill>
                <a:latin typeface="Open Sans Bold"/>
              </a:rPr>
              <a:t>person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Open Sans Bold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381265"/>
            <a:ext cx="5715000" cy="1627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"/>
              </a:lnSpc>
            </a:pP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Open Sans Bold"/>
              </a:rPr>
              <a:t>negotiation - </a:t>
            </a:r>
            <a:r>
              <a:rPr lang="en-US" sz="2999">
                <a:solidFill>
                  <a:srgbClr val="D81111"/>
                </a:solidFill>
                <a:latin typeface="Open Sans Bold"/>
              </a:rPr>
              <a:t>negotiator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Open Sans Bold"/>
              </a:rPr>
              <a:t>mediation - </a:t>
            </a:r>
            <a:r>
              <a:rPr lang="en-US" sz="2999">
                <a:solidFill>
                  <a:srgbClr val="D81111"/>
                </a:solidFill>
                <a:latin typeface="Open Sans Bold"/>
              </a:rPr>
              <a:t>mediator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0000"/>
                </a:solidFill>
                <a:latin typeface="Open Sans Bold"/>
              </a:rPr>
              <a:t>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228600" y="397160"/>
            <a:ext cx="2675598" cy="77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handle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94056" y="344406"/>
            <a:ext cx="3430444" cy="1935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D81111"/>
                </a:solidFill>
                <a:latin typeface="Open Sans Bold"/>
              </a:rPr>
              <a:t>m _ _ _ _ _ _ _</a:t>
            </a: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D81111"/>
                </a:solidFill>
                <a:latin typeface="Open Sans Bold"/>
              </a:rPr>
              <a:t>i _ _ _ _ _ _ _ _ _ r_ _ _ _ _ _ _ _</a:t>
            </a:r>
          </a:p>
          <a:p>
            <a:pPr>
              <a:lnSpc>
                <a:spcPts val="3079"/>
              </a:lnSpc>
            </a:pPr>
            <a:r>
              <a:rPr lang="en-US" sz="2199">
                <a:solidFill>
                  <a:srgbClr val="D81111"/>
                </a:solidFill>
                <a:latin typeface="Open Sans Bold"/>
              </a:rPr>
              <a:t> </a:t>
            </a:r>
          </a:p>
          <a:p>
            <a:pPr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Open Sans Bold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449914"/>
            <a:ext cx="2675598" cy="77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399"/>
              </a:lnSpc>
            </a:pP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handle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284556" y="449914"/>
            <a:ext cx="3239944" cy="1935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399"/>
              </a:lnSpc>
            </a:pP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D81111"/>
                </a:solidFill>
                <a:latin typeface="Open Sans Bold"/>
              </a:rPr>
              <a:t>meetings</a:t>
            </a:r>
          </a:p>
          <a:p>
            <a:pPr>
              <a:lnSpc>
                <a:spcPts val="3080"/>
              </a:lnSpc>
            </a:pPr>
            <a:r>
              <a:rPr lang="en-US" sz="2200">
                <a:solidFill>
                  <a:srgbClr val="D81111"/>
                </a:solidFill>
                <a:latin typeface="Open Sans Bold"/>
              </a:rPr>
              <a:t>impersonal relations </a:t>
            </a:r>
          </a:p>
          <a:p>
            <a:pPr>
              <a:lnSpc>
                <a:spcPts val="3079"/>
              </a:lnSpc>
            </a:pPr>
            <a:r>
              <a:rPr lang="en-US" sz="2199">
                <a:solidFill>
                  <a:srgbClr val="D81111"/>
                </a:solidFill>
                <a:latin typeface="Open Sans Bold"/>
              </a:rPr>
              <a:t> </a:t>
            </a:r>
          </a:p>
          <a:p>
            <a:pPr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Open Sans Bold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DAEgUmlW60w</dc:identifier>
  <dcterms:modified xsi:type="dcterms:W3CDTF">2011-08-01T06:04:30Z</dcterms:modified>
  <cp:revision>1</cp:revision>
  <dc:title>project work: Importance of Diplomacy: vocabulary quiz</dc:title>
</cp:coreProperties>
</file>