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4" r:id="rId1"/>
  </p:sldMasterIdLst>
  <p:sldIdLst>
    <p:sldId id="256" r:id="rId2"/>
    <p:sldId id="257"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52B910-18D2-752E-00A2-581F08390C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E5FCD66-D591-CA5E-28AB-328C9A2CC2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911AA5A-F5AF-482A-4930-EA7A5211C526}"/>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a:extLst>
              <a:ext uri="{FF2B5EF4-FFF2-40B4-BE49-F238E27FC236}">
                <a16:creationId xmlns:a16="http://schemas.microsoft.com/office/drawing/2014/main" id="{61504FE2-3C29-127D-FF56-77B63872CCDB}"/>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F9BA1B03-3E84-2BE9-09F3-B7408D0BCDE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9007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1C41C8-363B-6101-FC89-2EFCE85BB9B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5FD689D-EF9B-9045-0399-BB68A369913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0FFFB7C-6FE0-939A-7203-690C1710D1D9}"/>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a:extLst>
              <a:ext uri="{FF2B5EF4-FFF2-40B4-BE49-F238E27FC236}">
                <a16:creationId xmlns:a16="http://schemas.microsoft.com/office/drawing/2014/main" id="{2817A3F1-A7AF-D6FA-559A-B19C6CE2AB28}"/>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655166C6-A65D-8BE5-8BAE-82F43D5FF27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638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4859C34-DEA5-E001-2F7F-CC842C2AC2B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F2819BA-E67E-990A-C7AD-33B6FAD505D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91CD62C-74B9-8CCD-F0CC-CF926D3A7D70}"/>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a:extLst>
              <a:ext uri="{FF2B5EF4-FFF2-40B4-BE49-F238E27FC236}">
                <a16:creationId xmlns:a16="http://schemas.microsoft.com/office/drawing/2014/main" id="{CC72E184-CCA7-A332-929D-A5C99126C045}"/>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445D05F1-F659-27A0-E065-3445C277E0D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467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E2F3DD-FAFF-5986-1523-18BF2D4CF5B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B821ABE-D280-3782-39CD-9054371BBC0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D98F299-0F80-2A5C-10C5-640F41187372}"/>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a:extLst>
              <a:ext uri="{FF2B5EF4-FFF2-40B4-BE49-F238E27FC236}">
                <a16:creationId xmlns:a16="http://schemas.microsoft.com/office/drawing/2014/main" id="{367C94C6-17E9-71D7-C31E-B104D38187ED}"/>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636C09DF-82B8-6BAE-83E9-93C5CB4AD47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86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7B961C-E208-A2C0-93E7-D0273DAD75A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6C4A558-31AB-E20E-22E2-DD4D24E4F3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2CA3E40E-0159-E47F-C7DB-386A98149A32}"/>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5" name="Нижний колонтитул 4">
            <a:extLst>
              <a:ext uri="{FF2B5EF4-FFF2-40B4-BE49-F238E27FC236}">
                <a16:creationId xmlns:a16="http://schemas.microsoft.com/office/drawing/2014/main" id="{76961233-A8B1-00A6-9EA8-BD646CC6DB2F}"/>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C56606C8-6A11-37F9-52F3-F0ADF9D8F1B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122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FF81D5-5747-1A96-7D08-847CFF0BB75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DD0EA3F-3523-B7DF-A054-E130A3870A0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4B1B3DC-87BF-6F13-6770-35CEB67652A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2D78059-081E-172A-FFBE-C936AFEAFB5E}"/>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6" name="Нижний колонтитул 5">
            <a:extLst>
              <a:ext uri="{FF2B5EF4-FFF2-40B4-BE49-F238E27FC236}">
                <a16:creationId xmlns:a16="http://schemas.microsoft.com/office/drawing/2014/main" id="{229D0CC5-DBC8-A2F6-E33C-499A8DB365E7}"/>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D85D75DA-F658-55A9-C7E6-5282C6B0232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10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986FBC-3462-1E9A-200A-BCF3712D40D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B8DF5B9-F0FB-3146-36DB-C921AFDF7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AFF6F9E-B0E6-C641-9C55-974591CCE0C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B942077-C843-DFE4-3E97-10FE566611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FD3AAE1-1F8C-D204-C4C6-5E5380BFA4D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9DC4B96-CDFE-9CD3-7554-78C96929D092}"/>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8" name="Нижний колонтитул 7">
            <a:extLst>
              <a:ext uri="{FF2B5EF4-FFF2-40B4-BE49-F238E27FC236}">
                <a16:creationId xmlns:a16="http://schemas.microsoft.com/office/drawing/2014/main" id="{09CE905F-B967-A0F2-513E-EBA4952869BA}"/>
              </a:ext>
            </a:extLst>
          </p:cNvPr>
          <p:cNvSpPr>
            <a:spLocks noGrp="1"/>
          </p:cNvSpPr>
          <p:nvPr>
            <p:ph type="ftr" sz="quarter" idx="11"/>
          </p:nvPr>
        </p:nvSpPr>
        <p:spPr/>
        <p:txBody>
          <a:bodyPr/>
          <a:lstStyle/>
          <a:p>
            <a:endParaRPr lang="en-US" dirty="0"/>
          </a:p>
        </p:txBody>
      </p:sp>
      <p:sp>
        <p:nvSpPr>
          <p:cNvPr id="9" name="Номер слайда 8">
            <a:extLst>
              <a:ext uri="{FF2B5EF4-FFF2-40B4-BE49-F238E27FC236}">
                <a16:creationId xmlns:a16="http://schemas.microsoft.com/office/drawing/2014/main" id="{8C22C7C2-5C90-D1EB-CC92-AFD1C104EFE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33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9BE1B0-90E5-FBC7-2746-72559876885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AFB1746-2046-1A8E-2E69-C8164E7EA4EB}"/>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4" name="Нижний колонтитул 3">
            <a:extLst>
              <a:ext uri="{FF2B5EF4-FFF2-40B4-BE49-F238E27FC236}">
                <a16:creationId xmlns:a16="http://schemas.microsoft.com/office/drawing/2014/main" id="{6DC271B7-C91D-CEBF-440C-104FA0CD9EB5}"/>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id="{20724F2D-9B27-5CF1-277D-8B97D8422A6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444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F6B7C11-D4E5-2424-68D9-FE407EB1875C}"/>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3" name="Нижний колонтитул 2">
            <a:extLst>
              <a:ext uri="{FF2B5EF4-FFF2-40B4-BE49-F238E27FC236}">
                <a16:creationId xmlns:a16="http://schemas.microsoft.com/office/drawing/2014/main" id="{A498B9BA-9EF7-FE06-6ACB-3148830DEF26}"/>
              </a:ext>
            </a:extLst>
          </p:cNvPr>
          <p:cNvSpPr>
            <a:spLocks noGrp="1"/>
          </p:cNvSpPr>
          <p:nvPr>
            <p:ph type="ftr" sz="quarter" idx="11"/>
          </p:nvPr>
        </p:nvSpPr>
        <p:spPr/>
        <p:txBody>
          <a:bodyPr/>
          <a:lstStyle/>
          <a:p>
            <a:endParaRPr lang="en-US" dirty="0"/>
          </a:p>
        </p:txBody>
      </p:sp>
      <p:sp>
        <p:nvSpPr>
          <p:cNvPr id="4" name="Номер слайда 3">
            <a:extLst>
              <a:ext uri="{FF2B5EF4-FFF2-40B4-BE49-F238E27FC236}">
                <a16:creationId xmlns:a16="http://schemas.microsoft.com/office/drawing/2014/main" id="{9D7EE4AD-836D-4297-4070-F18242E1521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813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70327B-58FD-D657-16CD-543250F5826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2E5549D3-D5B1-30D5-832B-812281F681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44BD9EA-2FA8-8CFF-88F8-773DFEC89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6ED1325-5FCE-D51D-B275-A6A3E0964F4B}"/>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6" name="Нижний колонтитул 5">
            <a:extLst>
              <a:ext uri="{FF2B5EF4-FFF2-40B4-BE49-F238E27FC236}">
                <a16:creationId xmlns:a16="http://schemas.microsoft.com/office/drawing/2014/main" id="{0F5EF445-32A0-4307-1F2F-8717BFBFB207}"/>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87B25E93-EF7E-B5C3-1BD1-F1A21A14D2E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441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425D85-C257-D74B-F548-97D576C5F6F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23195D93-8845-193D-0A15-903C6CC2D1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85DFD7E-1403-84DA-96BD-3CE0857A6F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E6003A7-4A55-9DD8-F228-5EA7B6F0DAF9}"/>
              </a:ext>
            </a:extLst>
          </p:cNvPr>
          <p:cNvSpPr>
            <a:spLocks noGrp="1"/>
          </p:cNvSpPr>
          <p:nvPr>
            <p:ph type="dt" sz="half" idx="10"/>
          </p:nvPr>
        </p:nvSpPr>
        <p:spPr/>
        <p:txBody>
          <a:bodyPr/>
          <a:lstStyle/>
          <a:p>
            <a:fld id="{B61BEF0D-F0BB-DE4B-95CE-6DB70DBA9567}" type="datetimeFigureOut">
              <a:rPr lang="en-US" smtClean="0"/>
              <a:pPr/>
              <a:t>3/10/2023</a:t>
            </a:fld>
            <a:endParaRPr lang="en-US" dirty="0"/>
          </a:p>
        </p:txBody>
      </p:sp>
      <p:sp>
        <p:nvSpPr>
          <p:cNvPr id="6" name="Нижний колонтитул 5">
            <a:extLst>
              <a:ext uri="{FF2B5EF4-FFF2-40B4-BE49-F238E27FC236}">
                <a16:creationId xmlns:a16="http://schemas.microsoft.com/office/drawing/2014/main" id="{61C6F486-DE6C-499B-85D6-15A99BE53AFB}"/>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1C94CD0C-5C19-1A71-EB29-7283E89FC46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392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5BDAAE-4562-2448-AF6D-4C411F18EC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4B7FB53-400B-6007-2C18-8E7CD20625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913F3CA-33C9-1EA2-6915-99018B5CA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3/10/2023</a:t>
            </a:fld>
            <a:endParaRPr lang="en-US" dirty="0"/>
          </a:p>
        </p:txBody>
      </p:sp>
      <p:sp>
        <p:nvSpPr>
          <p:cNvPr id="5" name="Нижний колонтитул 4">
            <a:extLst>
              <a:ext uri="{FF2B5EF4-FFF2-40B4-BE49-F238E27FC236}">
                <a16:creationId xmlns:a16="http://schemas.microsoft.com/office/drawing/2014/main" id="{EC8769D5-0E20-AFB9-BFA3-042360D639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a:extLst>
              <a:ext uri="{FF2B5EF4-FFF2-40B4-BE49-F238E27FC236}">
                <a16:creationId xmlns:a16="http://schemas.microsoft.com/office/drawing/2014/main" id="{18A7F54D-B8C7-E9B4-7994-7B9738FE47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0673449"/>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EF53EC-CB4B-84D8-A141-BB3EABA9589D}"/>
              </a:ext>
            </a:extLst>
          </p:cNvPr>
          <p:cNvSpPr>
            <a:spLocks noGrp="1"/>
          </p:cNvSpPr>
          <p:nvPr>
            <p:ph type="ctrTitle"/>
          </p:nvPr>
        </p:nvSpPr>
        <p:spPr>
          <a:xfrm>
            <a:off x="684211" y="230819"/>
            <a:ext cx="9942359" cy="1278385"/>
          </a:xfrm>
        </p:spPr>
        <p:txBody>
          <a:bodyPr>
            <a:normAutofit fontScale="90000"/>
          </a:bodyPr>
          <a:lstStyle/>
          <a:p>
            <a:pPr algn="l"/>
            <a:r>
              <a:rPr lang="en-US" sz="3200" dirty="0">
                <a:effectLst/>
                <a:latin typeface="Arial" panose="020B0604020202020204" pitchFamily="34" charset="0"/>
              </a:rPr>
              <a:t>“The Fall of Edward Barnard”</a:t>
            </a:r>
            <a:br>
              <a:rPr lang="ru-RU" sz="3200" dirty="0">
                <a:effectLst/>
                <a:latin typeface="Arial" panose="020B0604020202020204" pitchFamily="34" charset="0"/>
              </a:rPr>
            </a:br>
            <a:br>
              <a:rPr lang="ru-RU" sz="3200" dirty="0">
                <a:effectLst/>
                <a:latin typeface="Arial" panose="020B0604020202020204" pitchFamily="34" charset="0"/>
              </a:rPr>
            </a:br>
            <a:r>
              <a:rPr lang="en-US" sz="3200" dirty="0">
                <a:effectLst/>
                <a:latin typeface="Arial" panose="020B0604020202020204" pitchFamily="34" charset="0"/>
              </a:rPr>
              <a:t>reviews</a:t>
            </a:r>
            <a:endParaRPr lang="ru-RU" sz="3200" dirty="0"/>
          </a:p>
        </p:txBody>
      </p:sp>
      <p:sp>
        <p:nvSpPr>
          <p:cNvPr id="3" name="Подзаголовок 2">
            <a:extLst>
              <a:ext uri="{FF2B5EF4-FFF2-40B4-BE49-F238E27FC236}">
                <a16:creationId xmlns:a16="http://schemas.microsoft.com/office/drawing/2014/main" id="{5232AB2F-6A8F-2040-B6A6-ABB62EAA14F6}"/>
              </a:ext>
            </a:extLst>
          </p:cNvPr>
          <p:cNvSpPr>
            <a:spLocks noGrp="1"/>
          </p:cNvSpPr>
          <p:nvPr>
            <p:ph type="subTitle" idx="1"/>
          </p:nvPr>
        </p:nvSpPr>
        <p:spPr>
          <a:xfrm>
            <a:off x="684211" y="1633491"/>
            <a:ext cx="5370990" cy="4157710"/>
          </a:xfrm>
        </p:spPr>
        <p:txBody>
          <a:bodyPr>
            <a:normAutofit fontScale="25000" lnSpcReduction="20000"/>
          </a:bodyPr>
          <a:lstStyle/>
          <a:p>
            <a:pPr algn="just" rtl="0">
              <a:spcBef>
                <a:spcPts val="1200"/>
              </a:spcBef>
              <a:spcAft>
                <a:spcPts val="1200"/>
              </a:spcAft>
            </a:pPr>
            <a:r>
              <a:rPr lang="en-US" sz="5600" b="0" i="1" u="none" strike="noStrike" dirty="0">
                <a:solidFill>
                  <a:srgbClr val="1D2A57"/>
                </a:solidFill>
                <a:effectLst/>
                <a:latin typeface="Times New Roman" panose="02020603050405020304" pitchFamily="18" charset="0"/>
              </a:rPr>
              <a:t>I haven't read a book in a long time where the plot keeps the reader in suspense and ignorance until the very end. In fact, Somerset Maugham has a knack for plotting intriguing turns of events, and this book is no exception. Here the author, with the help of characters, talks about the purpose of a person in this world, how to live correctly, what to do, whether to believe one's prejudices or not. It seemed to me that the characters wanted to find purpose and happiness in a person's life in general and in their own lives.</a:t>
            </a:r>
            <a:endParaRPr lang="en-US" sz="5600" i="1" dirty="0">
              <a:effectLst/>
            </a:endParaRPr>
          </a:p>
          <a:p>
            <a:pPr algn="just" rtl="0">
              <a:spcBef>
                <a:spcPts val="1200"/>
              </a:spcBef>
              <a:spcAft>
                <a:spcPts val="1200"/>
              </a:spcAft>
            </a:pPr>
            <a:r>
              <a:rPr lang="en-US" sz="5600" b="0" i="1" u="none" strike="noStrike" dirty="0">
                <a:solidFill>
                  <a:srgbClr val="1D2A57"/>
                </a:solidFill>
                <a:effectLst/>
                <a:latin typeface="Times New Roman" panose="02020603050405020304" pitchFamily="18" charset="0"/>
              </a:rPr>
              <a:t>The characters of the work are all different personalities and each has their own truth, their own opinion and vision of happiness, which they adhere to. And Somerset Maugham contrasts the two sides of the barricades. Someone sees happiness in a well-paid job, meetings in a society of aristocrats and further recognition in it, while for someone a leisurely life in Tahiti, work for the soul and love for a native is suitable. And one of the main characters of the story, Edward Barnard, no longer appreciates life in Chicago, he no longer sees any pleasure in the rush for profit and success, he chose a quiet and measured life, although he was promised a happy life with the beautiful Isabella, but he considered that not worthy of her. On the contrary, his friend, who always loved Isabella, was ready to reach any heights in society just to achieve her attention. The main question that remained at the end of the reading was: “Is this the fall of the main character or is it the acquisition of true happiness?” This question leaves a lot of reasoning for readers, each of whom has the opportunity to answer this question in his own way.</a:t>
            </a:r>
            <a:endParaRPr lang="en-US" sz="5600" i="1" dirty="0">
              <a:effectLst/>
            </a:endParaRPr>
          </a:p>
          <a:p>
            <a:pPr algn="just" rtl="0">
              <a:spcBef>
                <a:spcPts val="1200"/>
              </a:spcBef>
              <a:spcAft>
                <a:spcPts val="1200"/>
              </a:spcAft>
            </a:pPr>
            <a:r>
              <a:rPr lang="en-US" sz="5600" b="0" i="1" u="none" strike="noStrike" dirty="0">
                <a:solidFill>
                  <a:srgbClr val="1D2A57"/>
                </a:solidFill>
                <a:effectLst/>
                <a:latin typeface="Times New Roman" panose="02020603050405020304" pitchFamily="18" charset="0"/>
              </a:rPr>
              <a:t>I adhere that this is finding harmony with oneself, this is what his soul wanted, as for me he chose the right path. Kindness and simplicity became his main values. He saw the whole world in small things and found joy in every day.</a:t>
            </a:r>
            <a:endParaRPr lang="en-US" sz="5600" i="1" dirty="0">
              <a:effectLst/>
            </a:endParaRPr>
          </a:p>
          <a:p>
            <a:endParaRPr lang="ru-RU" dirty="0"/>
          </a:p>
        </p:txBody>
      </p:sp>
      <p:sp>
        <p:nvSpPr>
          <p:cNvPr id="5" name="TextBox 4">
            <a:extLst>
              <a:ext uri="{FF2B5EF4-FFF2-40B4-BE49-F238E27FC236}">
                <a16:creationId xmlns:a16="http://schemas.microsoft.com/office/drawing/2014/main" id="{C27ED491-0B1A-A646-3CEF-B499B16F6E5D}"/>
              </a:ext>
            </a:extLst>
          </p:cNvPr>
          <p:cNvSpPr txBox="1"/>
          <p:nvPr/>
        </p:nvSpPr>
        <p:spPr>
          <a:xfrm>
            <a:off x="6214369" y="1030562"/>
            <a:ext cx="5805996" cy="5909310"/>
          </a:xfrm>
          <a:prstGeom prst="rect">
            <a:avLst/>
          </a:prstGeom>
          <a:noFill/>
        </p:spPr>
        <p:txBody>
          <a:bodyPr wrap="square">
            <a:spAutoFit/>
          </a:bodyPr>
          <a:lstStyle/>
          <a:p>
            <a:pPr algn="just" rtl="0">
              <a:spcBef>
                <a:spcPts val="0"/>
              </a:spcBef>
              <a:spcAft>
                <a:spcPts val="0"/>
              </a:spcAft>
            </a:pPr>
            <a:r>
              <a:rPr lang="en-US" sz="1400" b="0" i="1" u="none" strike="noStrike" dirty="0">
                <a:solidFill>
                  <a:schemeClr val="accent4">
                    <a:lumMod val="50000"/>
                  </a:schemeClr>
                </a:solidFill>
                <a:effectLst/>
                <a:latin typeface="Times New Roman" panose="02020603050405020304" pitchFamily="18" charset="0"/>
              </a:rPr>
              <a:t>"The Fall of Edward Barnard" is a short psychological story by one of the most outstanding British writers Somerset Maugham. The main characters are Edward and Bateman, two friends, and Isabel, their beloved woman. Edward and Isabel seem to be desperately in love with each other, they are going to get married, but something goes wrong. Their views on happiness turn out to be different. Edward chooses a peaceful life in Tahiti instead of Chicago's hustle and bustle. I consider the author helps readers to </a:t>
            </a:r>
            <a:r>
              <a:rPr lang="en-US" sz="1400" b="0" i="1" u="none" strike="noStrike" dirty="0" err="1">
                <a:solidFill>
                  <a:schemeClr val="accent4">
                    <a:lumMod val="50000"/>
                  </a:schemeClr>
                </a:solidFill>
                <a:effectLst/>
                <a:latin typeface="Times New Roman" panose="02020603050405020304" pitchFamily="18" charset="0"/>
              </a:rPr>
              <a:t>realise</a:t>
            </a:r>
            <a:r>
              <a:rPr lang="en-US" sz="1400" b="0" i="1" u="none" strike="noStrike" dirty="0">
                <a:solidFill>
                  <a:schemeClr val="accent4">
                    <a:lumMod val="50000"/>
                  </a:schemeClr>
                </a:solidFill>
                <a:effectLst/>
                <a:latin typeface="Times New Roman" panose="02020603050405020304" pitchFamily="18" charset="0"/>
              </a:rPr>
              <a:t> that our life should be very involving, fascinating and full of happy moments. We should always try to make the best of it since true life consists of memorable moments, not just doing the job. That is why it is very important to get away from the routine sometimes in order to avoid getting emotional breakdown which can lead to radical changes of our plans. To sum up, I am convinced that this story is really worth reading. It has a complex psychological idea and gives much food for thought to modern people. </a:t>
            </a:r>
          </a:p>
          <a:p>
            <a:pPr algn="just" rtl="0">
              <a:spcBef>
                <a:spcPts val="0"/>
              </a:spcBef>
              <a:spcAft>
                <a:spcPts val="0"/>
              </a:spcAft>
            </a:pPr>
            <a:r>
              <a:rPr lang="en-US" sz="1400" i="1" dirty="0">
                <a:solidFill>
                  <a:schemeClr val="accent4">
                    <a:lumMod val="50000"/>
                  </a:schemeClr>
                </a:solidFill>
                <a:latin typeface="Times New Roman" panose="02020603050405020304" pitchFamily="18" charset="0"/>
              </a:rPr>
              <a:t>______________________</a:t>
            </a:r>
          </a:p>
          <a:p>
            <a:pPr algn="just" rtl="0">
              <a:spcBef>
                <a:spcPts val="0"/>
              </a:spcBef>
              <a:spcAft>
                <a:spcPts val="0"/>
              </a:spcAft>
            </a:pPr>
            <a:r>
              <a:rPr lang="en-US" sz="1400" b="0" i="1" u="none" strike="noStrike" dirty="0">
                <a:solidFill>
                  <a:schemeClr val="accent2">
                    <a:lumMod val="75000"/>
                  </a:schemeClr>
                </a:solidFill>
                <a:effectLst/>
                <a:latin typeface="Times New Roman" panose="02020603050405020304" pitchFamily="18" charset="0"/>
              </a:rPr>
              <a:t>I stumbled upon another enjoyable piece from Somerset Maugham called "The Fall of Edward Barnard". The story narrates about a man who sails on an island to make a fortune as much for himself as for his soon-to-be bride only for him to </a:t>
            </a:r>
            <a:r>
              <a:rPr lang="en-US" sz="1400" b="0" i="1" u="none" strike="noStrike" dirty="0" err="1">
                <a:solidFill>
                  <a:schemeClr val="accent2">
                    <a:lumMod val="75000"/>
                  </a:schemeClr>
                </a:solidFill>
                <a:effectLst/>
                <a:latin typeface="Times New Roman" panose="02020603050405020304" pitchFamily="18" charset="0"/>
              </a:rPr>
              <a:t>realise</a:t>
            </a:r>
            <a:r>
              <a:rPr lang="en-US" sz="1400" b="0" i="1" u="none" strike="noStrike" dirty="0">
                <a:solidFill>
                  <a:schemeClr val="accent2">
                    <a:lumMod val="75000"/>
                  </a:schemeClr>
                </a:solidFill>
                <a:effectLst/>
                <a:latin typeface="Times New Roman" panose="02020603050405020304" pitchFamily="18" charset="0"/>
              </a:rPr>
              <a:t> it is not what he actually wants to dedicate his life to. In addition, we behold how this change reflects on his friend and </a:t>
            </a:r>
            <a:r>
              <a:rPr lang="en-US" sz="1400" b="0" i="1" u="none" strike="noStrike" dirty="0" err="1">
                <a:solidFill>
                  <a:schemeClr val="accent2">
                    <a:lumMod val="75000"/>
                  </a:schemeClr>
                </a:solidFill>
                <a:effectLst/>
                <a:latin typeface="Times New Roman" panose="02020603050405020304" pitchFamily="18" charset="0"/>
              </a:rPr>
              <a:t>bethrothed</a:t>
            </a:r>
            <a:r>
              <a:rPr lang="en-US" sz="1400" b="0" i="1" u="none" strike="noStrike" dirty="0">
                <a:solidFill>
                  <a:schemeClr val="accent2">
                    <a:lumMod val="75000"/>
                  </a:schemeClr>
                </a:solidFill>
                <a:effectLst/>
                <a:latin typeface="Times New Roman" panose="02020603050405020304" pitchFamily="18" charset="0"/>
              </a:rPr>
              <a:t>.</a:t>
            </a:r>
            <a:endParaRPr lang="en-US" sz="1400" i="1" dirty="0">
              <a:solidFill>
                <a:schemeClr val="accent2">
                  <a:lumMod val="75000"/>
                </a:schemeClr>
              </a:solidFill>
              <a:effectLst/>
            </a:endParaRPr>
          </a:p>
          <a:p>
            <a:pPr algn="just" rtl="0">
              <a:spcBef>
                <a:spcPts val="0"/>
              </a:spcBef>
              <a:spcAft>
                <a:spcPts val="0"/>
              </a:spcAft>
            </a:pPr>
            <a:r>
              <a:rPr lang="en-US" sz="1400" b="0" i="1" u="none" strike="noStrike" dirty="0">
                <a:solidFill>
                  <a:schemeClr val="accent2">
                    <a:lumMod val="75000"/>
                  </a:schemeClr>
                </a:solidFill>
                <a:effectLst/>
                <a:latin typeface="Times New Roman" panose="02020603050405020304" pitchFamily="18" charset="0"/>
              </a:rPr>
              <a:t> I as always applaud the author for his talent to raise important topics and not bore the reader. In this case one will surely dwell on the questions of life choices and personal fulfillment asked by the writer without losing relish and interest.</a:t>
            </a:r>
            <a:endParaRPr lang="en-US" sz="1400" i="1" dirty="0">
              <a:solidFill>
                <a:schemeClr val="accent2">
                  <a:lumMod val="75000"/>
                </a:schemeClr>
              </a:solidFill>
              <a:effectLst/>
            </a:endParaRPr>
          </a:p>
          <a:p>
            <a:pPr algn="just" rtl="0">
              <a:spcBef>
                <a:spcPts val="0"/>
              </a:spcBef>
              <a:spcAft>
                <a:spcPts val="0"/>
              </a:spcAft>
            </a:pPr>
            <a:r>
              <a:rPr lang="en-US" sz="1400" b="0" i="1" u="none" strike="noStrike" dirty="0">
                <a:solidFill>
                  <a:schemeClr val="accent2">
                    <a:lumMod val="75000"/>
                  </a:schemeClr>
                </a:solidFill>
                <a:effectLst/>
                <a:latin typeface="Times New Roman" panose="02020603050405020304" pitchFamily="18" charset="0"/>
              </a:rPr>
              <a:t> Customarily, recommend everyone to familiarize themselves with this work and spend their time not in vain.</a:t>
            </a:r>
            <a:endParaRPr lang="en-US" sz="1400" i="1" dirty="0">
              <a:solidFill>
                <a:schemeClr val="accent2">
                  <a:lumMod val="75000"/>
                </a:schemeClr>
              </a:solidFill>
              <a:effectLst/>
            </a:endParaRPr>
          </a:p>
          <a:p>
            <a:pPr algn="just" rtl="0">
              <a:spcBef>
                <a:spcPts val="0"/>
              </a:spcBef>
              <a:spcAft>
                <a:spcPts val="0"/>
              </a:spcAft>
            </a:pPr>
            <a:endParaRPr lang="en-US" sz="1400" i="1" dirty="0">
              <a:solidFill>
                <a:schemeClr val="accent4">
                  <a:lumMod val="50000"/>
                </a:schemeClr>
              </a:solidFill>
              <a:effectLst/>
            </a:endParaRPr>
          </a:p>
        </p:txBody>
      </p:sp>
    </p:spTree>
    <p:extLst>
      <p:ext uri="{BB962C8B-B14F-4D97-AF65-F5344CB8AC3E}">
        <p14:creationId xmlns:p14="http://schemas.microsoft.com/office/powerpoint/2010/main" val="183029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7CB3AA-37F7-9A10-816F-66C4E2B981FF}"/>
              </a:ext>
            </a:extLst>
          </p:cNvPr>
          <p:cNvSpPr txBox="1"/>
          <p:nvPr/>
        </p:nvSpPr>
        <p:spPr>
          <a:xfrm>
            <a:off x="541539" y="1584560"/>
            <a:ext cx="3977196" cy="3539430"/>
          </a:xfrm>
          <a:prstGeom prst="rect">
            <a:avLst/>
          </a:prstGeom>
          <a:noFill/>
        </p:spPr>
        <p:txBody>
          <a:bodyPr wrap="square">
            <a:spAutoFit/>
          </a:bodyPr>
          <a:lstStyle/>
          <a:p>
            <a:pPr algn="just" rtl="0">
              <a:spcBef>
                <a:spcPts val="0"/>
              </a:spcBef>
              <a:spcAft>
                <a:spcPts val="0"/>
              </a:spcAft>
            </a:pPr>
            <a:r>
              <a:rPr lang="en-US" sz="1400" b="0" i="1" u="none" strike="noStrike" dirty="0">
                <a:solidFill>
                  <a:srgbClr val="1D2A57"/>
                </a:solidFill>
                <a:effectLst/>
                <a:latin typeface="Times New Roman" panose="02020603050405020304" pitchFamily="18" charset="0"/>
              </a:rPr>
              <a:t>"The fall of Edward Barnard" is a story written by Somerset Maugham. The story tells about two friends, who fell in love with the same girl, Isabel. Isabel and Edward love each other and they are going to marry. But suddenly Edward's father loses his fortune and Edward goes to Tahiti. Edward and Isabel keep communicating. However, the more time passes, the less tender the letters become. Seeing Isabel's sufferings, Bateman decides to go to Tahiti and find Edward. When he meet him, he </a:t>
            </a:r>
            <a:r>
              <a:rPr lang="en-US" sz="1400" b="0" i="1" u="none" strike="noStrike" dirty="0" err="1">
                <a:solidFill>
                  <a:srgbClr val="1D2A57"/>
                </a:solidFill>
                <a:effectLst/>
                <a:latin typeface="Times New Roman" panose="02020603050405020304" pitchFamily="18" charset="0"/>
              </a:rPr>
              <a:t>realises</a:t>
            </a:r>
            <a:r>
              <a:rPr lang="en-US" sz="1400" b="0" i="1" u="none" strike="noStrike" dirty="0">
                <a:solidFill>
                  <a:srgbClr val="1D2A57"/>
                </a:solidFill>
                <a:effectLst/>
                <a:latin typeface="Times New Roman" panose="02020603050405020304" pitchFamily="18" charset="0"/>
              </a:rPr>
              <a:t> that Edward does not want to return to Chicago. Doing his best, he comes back to Chicago without Edward. Eventually, the story ends with Isabel's love confession to Bateman.</a:t>
            </a:r>
            <a:endParaRPr lang="en-US" sz="1400" i="1" dirty="0">
              <a:effectLst/>
            </a:endParaRPr>
          </a:p>
          <a:p>
            <a:pPr algn="just" rtl="0">
              <a:spcBef>
                <a:spcPts val="0"/>
              </a:spcBef>
              <a:spcAft>
                <a:spcPts val="0"/>
              </a:spcAft>
            </a:pPr>
            <a:r>
              <a:rPr lang="en-US" sz="1400" b="0" i="1" u="none" strike="noStrike" dirty="0">
                <a:solidFill>
                  <a:srgbClr val="1D2A57"/>
                </a:solidFill>
                <a:effectLst/>
                <a:latin typeface="Times New Roman" panose="02020603050405020304" pitchFamily="18" charset="0"/>
              </a:rPr>
              <a:t>As for me, the story is very exciting. I enjoy reading it and would recommend others to  do the same!</a:t>
            </a:r>
          </a:p>
        </p:txBody>
      </p:sp>
      <p:sp>
        <p:nvSpPr>
          <p:cNvPr id="5" name="TextBox 4">
            <a:extLst>
              <a:ext uri="{FF2B5EF4-FFF2-40B4-BE49-F238E27FC236}">
                <a16:creationId xmlns:a16="http://schemas.microsoft.com/office/drawing/2014/main" id="{1F040DD9-13F2-3773-79BC-CB9EA244864C}"/>
              </a:ext>
            </a:extLst>
          </p:cNvPr>
          <p:cNvSpPr txBox="1"/>
          <p:nvPr/>
        </p:nvSpPr>
        <p:spPr>
          <a:xfrm>
            <a:off x="5149048" y="753563"/>
            <a:ext cx="6501414" cy="5478423"/>
          </a:xfrm>
          <a:prstGeom prst="rect">
            <a:avLst/>
          </a:prstGeom>
          <a:noFill/>
        </p:spPr>
        <p:txBody>
          <a:bodyPr wrap="square">
            <a:spAutoFit/>
          </a:bodyPr>
          <a:lstStyle/>
          <a:p>
            <a:pPr algn="just" rtl="0">
              <a:spcBef>
                <a:spcPts val="0"/>
              </a:spcBef>
              <a:spcAft>
                <a:spcPts val="0"/>
              </a:spcAft>
            </a:pPr>
            <a:r>
              <a:rPr lang="en-US" sz="1400" b="0" i="1" u="none" strike="noStrike" dirty="0">
                <a:solidFill>
                  <a:schemeClr val="accent6">
                    <a:lumMod val="50000"/>
                  </a:schemeClr>
                </a:solidFill>
                <a:effectLst/>
                <a:latin typeface="Times New Roman" panose="02020603050405020304" pitchFamily="18" charset="0"/>
              </a:rPr>
              <a:t>The story “The Fall of Edward Barnard” is philosophical in its essence. W. Somerset Maugham tells us about the love triangle among Edward, Bateman and Isabel, but, unfortunately, in such a situation, one person is always chosen. It turned out to be Edward. However, the story wouldn’t have been written if everything was great. After the death of Edward’s father, the young man was offered a job in Tahiti, that was the only way to set the basis for his future life with his dearest fiancée. Due to the two years Edward spent in Tahiti, he rethought his values and decided to refuse from his previous life, break off the engagement and stay on the island forever. But what happened to Bateman and Isabel? They only felt sorry for Edward and continued to live as before. But who chose the right way?</a:t>
            </a:r>
            <a:endParaRPr lang="en-US" sz="1400" i="1" dirty="0">
              <a:solidFill>
                <a:schemeClr val="accent6">
                  <a:lumMod val="50000"/>
                </a:schemeClr>
              </a:solidFill>
              <a:effectLst/>
            </a:endParaRPr>
          </a:p>
          <a:p>
            <a:pPr algn="just" rtl="0">
              <a:spcBef>
                <a:spcPts val="0"/>
              </a:spcBef>
              <a:spcAft>
                <a:spcPts val="0"/>
              </a:spcAft>
            </a:pPr>
            <a:r>
              <a:rPr lang="en-US" sz="1400" b="0" i="1" u="none" strike="noStrike" dirty="0">
                <a:solidFill>
                  <a:schemeClr val="accent6">
                    <a:lumMod val="50000"/>
                  </a:schemeClr>
                </a:solidFill>
                <a:effectLst/>
                <a:latin typeface="Times New Roman" panose="02020603050405020304" pitchFamily="18" charset="0"/>
              </a:rPr>
              <a:t>In my opinion, this is a very wise story that helps us to understand the importance of random events that can fundamentally change our lives.</a:t>
            </a:r>
            <a:endParaRPr lang="en-US" sz="1400" i="1" dirty="0">
              <a:solidFill>
                <a:schemeClr val="accent6">
                  <a:lumMod val="50000"/>
                </a:schemeClr>
              </a:solidFill>
              <a:effectLst/>
            </a:endParaRPr>
          </a:p>
          <a:p>
            <a:pPr algn="just" rtl="0">
              <a:spcBef>
                <a:spcPts val="0"/>
              </a:spcBef>
              <a:spcAft>
                <a:spcPts val="0"/>
              </a:spcAft>
            </a:pPr>
            <a:r>
              <a:rPr lang="en-US" sz="1400" b="0" i="1" u="none" strike="noStrike" dirty="0">
                <a:solidFill>
                  <a:schemeClr val="accent6">
                    <a:lumMod val="50000"/>
                  </a:schemeClr>
                </a:solidFill>
                <a:effectLst/>
                <a:latin typeface="Times New Roman" panose="02020603050405020304" pitchFamily="18" charset="0"/>
              </a:rPr>
              <a:t>To sum up, I would definitely recommend reading this masterpiece, because everyone should understand what they want in this life and make the right choice.</a:t>
            </a:r>
          </a:p>
          <a:p>
            <a:pPr algn="just" rtl="0">
              <a:spcBef>
                <a:spcPts val="0"/>
              </a:spcBef>
              <a:spcAft>
                <a:spcPts val="0"/>
              </a:spcAft>
            </a:pPr>
            <a:r>
              <a:rPr lang="en-US" sz="1400" i="1" dirty="0">
                <a:solidFill>
                  <a:schemeClr val="accent6">
                    <a:lumMod val="50000"/>
                  </a:schemeClr>
                </a:solidFill>
                <a:latin typeface="Times New Roman" panose="02020603050405020304" pitchFamily="18" charset="0"/>
              </a:rPr>
              <a:t>_____________________________</a:t>
            </a:r>
            <a:endParaRPr lang="en-US" sz="1400" b="0" i="1" u="none" strike="noStrike" dirty="0">
              <a:solidFill>
                <a:schemeClr val="accent6">
                  <a:lumMod val="50000"/>
                </a:schemeClr>
              </a:solidFill>
              <a:effectLst/>
              <a:latin typeface="Times New Roman" panose="02020603050405020304" pitchFamily="18" charset="0"/>
            </a:endParaRPr>
          </a:p>
          <a:p>
            <a:pPr algn="just" rtl="0">
              <a:spcBef>
                <a:spcPts val="0"/>
              </a:spcBef>
              <a:spcAft>
                <a:spcPts val="0"/>
              </a:spcAft>
            </a:pPr>
            <a:endParaRPr lang="en-US" sz="1400" i="1" dirty="0">
              <a:solidFill>
                <a:schemeClr val="accent6">
                  <a:lumMod val="50000"/>
                </a:schemeClr>
              </a:solidFill>
              <a:latin typeface="Times New Roman" panose="02020603050405020304" pitchFamily="18" charset="0"/>
            </a:endParaRPr>
          </a:p>
          <a:p>
            <a:pPr algn="just"/>
            <a:r>
              <a:rPr lang="en-US" sz="1400" b="0" i="1" u="none" strike="noStrike" dirty="0">
                <a:solidFill>
                  <a:schemeClr val="accent2">
                    <a:lumMod val="75000"/>
                  </a:schemeClr>
                </a:solidFill>
                <a:effectLst/>
                <a:latin typeface="Times New Roman" panose="02020603050405020304" pitchFamily="18" charset="0"/>
              </a:rPr>
              <a:t>Yet another quality piece of art by W. Somerset Maugham. This particular story is about wasted potential, values you pursue and the true happiness. I believe that this story is one, which everyone should read because it raises serious issues and every man can imagine himself in this kind of a situation. I think that one thing that defines a good writer is the ability to capture a slice of real life and represent it on the paper. And in this case Somerset Maugham did an outstanding job, his characters are realistic, their problems are of what real people have, the plot develops in an exciting way, so I would call it a must-read for everyone, who think they are interested in literature.</a:t>
            </a:r>
            <a:endParaRPr lang="en-US" sz="1400" i="1" dirty="0">
              <a:solidFill>
                <a:schemeClr val="accent2">
                  <a:lumMod val="75000"/>
                </a:schemeClr>
              </a:solidFill>
              <a:effectLst/>
            </a:endParaRPr>
          </a:p>
          <a:p>
            <a:pPr algn="just" rtl="0">
              <a:spcBef>
                <a:spcPts val="0"/>
              </a:spcBef>
              <a:spcAft>
                <a:spcPts val="0"/>
              </a:spcAft>
            </a:pPr>
            <a:endParaRPr lang="en-US" sz="1400" i="1" dirty="0">
              <a:solidFill>
                <a:schemeClr val="accent6">
                  <a:lumMod val="50000"/>
                </a:schemeClr>
              </a:solidFill>
              <a:effectLst/>
            </a:endParaRPr>
          </a:p>
        </p:txBody>
      </p:sp>
    </p:spTree>
    <p:extLst>
      <p:ext uri="{BB962C8B-B14F-4D97-AF65-F5344CB8AC3E}">
        <p14:creationId xmlns:p14="http://schemas.microsoft.com/office/powerpoint/2010/main" val="22297994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TotalTime>
  <Words>1246</Words>
  <Application>Microsoft Office PowerPoint</Application>
  <PresentationFormat>Широкоэкранный</PresentationFormat>
  <Paragraphs>17</Paragraphs>
  <Slides>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vt:i4>
      </vt:variant>
    </vt:vector>
  </HeadingPairs>
  <TitlesOfParts>
    <vt:vector size="7" baseType="lpstr">
      <vt:lpstr>Arial</vt:lpstr>
      <vt:lpstr>Calibri</vt:lpstr>
      <vt:lpstr>Calibri Light</vt:lpstr>
      <vt:lpstr>Times New Roman</vt:lpstr>
      <vt:lpstr>Тема Office</vt:lpstr>
      <vt:lpstr>“The Fall of Edward Barnard”  reviews</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 of Edward Barnard”  reviews</dc:title>
  <dc:creator>Татьяна Яблокова</dc:creator>
  <cp:lastModifiedBy>Татьяна Яблокова</cp:lastModifiedBy>
  <cp:revision>1</cp:revision>
  <dcterms:created xsi:type="dcterms:W3CDTF">2023-03-10T17:50:49Z</dcterms:created>
  <dcterms:modified xsi:type="dcterms:W3CDTF">2023-03-10T18:03:42Z</dcterms:modified>
</cp:coreProperties>
</file>