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11"/>
    <p:sldId id="257" r:id="rId12"/>
    <p:sldId id="258" r:id="rId13"/>
    <p:sldId id="259" r:id="rId14"/>
  </p:sldIdLst>
  <p:sldSz cx="7620000" cy="11430000"/>
  <p:notesSz cx="6858000" cy="9144000"/>
  <p:embeddedFontLst>
    <p:embeddedFont>
      <p:font typeface="Norwester" charset="1" panose="00000506000000000000"/>
      <p:regular r:id="rId6"/>
    </p:embeddedFont>
    <p:embeddedFont>
      <p:font typeface="Arimo" charset="1" panose="020B0604020202020204"/>
      <p:regular r:id="rId7"/>
    </p:embeddedFont>
    <p:embeddedFont>
      <p:font typeface="Arimo Bold" charset="1" panose="020B0704020202020204"/>
      <p:regular r:id="rId8"/>
    </p:embeddedFont>
    <p:embeddedFont>
      <p:font typeface="Arimo Italics" charset="1" panose="020B0604020202090204"/>
      <p:regular r:id="rId9"/>
    </p:embeddedFont>
    <p:embeddedFont>
      <p:font typeface="Arimo Bold Italics" charset="1" panose="020B0704020202090204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slides/slide1.xml" Type="http://schemas.openxmlformats.org/officeDocument/2006/relationships/slide"/><Relationship Id="rId12" Target="slides/slide2.xml" Type="http://schemas.openxmlformats.org/officeDocument/2006/relationships/slide"/><Relationship Id="rId13" Target="slides/slide3.xml" Type="http://schemas.openxmlformats.org/officeDocument/2006/relationships/slide"/><Relationship Id="rId14" Target="slides/slide4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fonts/font6.fntdata" Type="http://schemas.openxmlformats.org/officeDocument/2006/relationships/font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-161669" y="339130"/>
            <a:ext cx="7843781" cy="7790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63"/>
              </a:lnSpc>
              <a:spcBef>
                <a:spcPct val="0"/>
              </a:spcBef>
            </a:pPr>
            <a:r>
              <a:rPr lang="en-US" sz="4674">
                <a:solidFill>
                  <a:srgbClr val="160559"/>
                </a:solidFill>
                <a:latin typeface="Norwester"/>
              </a:rPr>
              <a:t> PRESENT SIMPLE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256871" y="1583103"/>
            <a:ext cx="7153518" cy="1383531"/>
            <a:chOff x="0" y="0"/>
            <a:chExt cx="4547861" cy="879582"/>
          </a:xfrm>
        </p:grpSpPr>
        <p:sp>
          <p:nvSpPr>
            <p:cNvPr name="Freeform 4" id="4"/>
            <p:cNvSpPr/>
            <p:nvPr/>
          </p:nvSpPr>
          <p:spPr>
            <a:xfrm>
              <a:off x="0" y="0"/>
              <a:ext cx="4547860" cy="879582"/>
            </a:xfrm>
            <a:custGeom>
              <a:avLst/>
              <a:gdLst/>
              <a:ahLst/>
              <a:cxnLst/>
              <a:rect r="r" b="b" t="t" l="l"/>
              <a:pathLst>
                <a:path h="879582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879582"/>
                  </a:lnTo>
                  <a:lnTo>
                    <a:pt x="0" y="879582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256871" y="4744722"/>
            <a:ext cx="7153518" cy="1110616"/>
            <a:chOff x="0" y="0"/>
            <a:chExt cx="4547861" cy="706076"/>
          </a:xfrm>
        </p:grpSpPr>
        <p:sp>
          <p:nvSpPr>
            <p:cNvPr name="Freeform 6" id="6"/>
            <p:cNvSpPr/>
            <p:nvPr/>
          </p:nvSpPr>
          <p:spPr>
            <a:xfrm>
              <a:off x="0" y="0"/>
              <a:ext cx="4547860" cy="706076"/>
            </a:xfrm>
            <a:custGeom>
              <a:avLst/>
              <a:gdLst/>
              <a:ahLst/>
              <a:cxnLst/>
              <a:rect r="r" b="b" t="t" l="l"/>
              <a:pathLst>
                <a:path h="706076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706076"/>
                  </a:lnTo>
                  <a:lnTo>
                    <a:pt x="0" y="706076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7" id="7"/>
          <p:cNvSpPr txBox="true"/>
          <p:nvPr/>
        </p:nvSpPr>
        <p:spPr>
          <a:xfrm rot="0">
            <a:off x="1336145" y="4970323"/>
            <a:ext cx="4947709" cy="5736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Расписание, программа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233241" y="6070164"/>
            <a:ext cx="7153518" cy="1429279"/>
            <a:chOff x="0" y="0"/>
            <a:chExt cx="4547861" cy="908666"/>
          </a:xfrm>
        </p:grpSpPr>
        <p:sp>
          <p:nvSpPr>
            <p:cNvPr name="Freeform 9" id="9"/>
            <p:cNvSpPr/>
            <p:nvPr/>
          </p:nvSpPr>
          <p:spPr>
            <a:xfrm>
              <a:off x="0" y="0"/>
              <a:ext cx="4547860" cy="908666"/>
            </a:xfrm>
            <a:custGeom>
              <a:avLst/>
              <a:gdLst/>
              <a:ahLst/>
              <a:cxnLst/>
              <a:rect r="r" b="b" t="t" l="l"/>
              <a:pathLst>
                <a:path h="908666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908666"/>
                  </a:lnTo>
                  <a:lnTo>
                    <a:pt x="0" y="908666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428385" y="6172430"/>
            <a:ext cx="6947814" cy="1147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Универсальная правда, законы природы, пословицы, цитаты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28385" y="1628729"/>
            <a:ext cx="6710932" cy="1142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Повторяющееся / регулярное действие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233241" y="3135003"/>
            <a:ext cx="7153518" cy="1399428"/>
            <a:chOff x="0" y="0"/>
            <a:chExt cx="4547861" cy="889689"/>
          </a:xfrm>
        </p:grpSpPr>
        <p:sp>
          <p:nvSpPr>
            <p:cNvPr name="Freeform 13" id="13"/>
            <p:cNvSpPr/>
            <p:nvPr/>
          </p:nvSpPr>
          <p:spPr>
            <a:xfrm>
              <a:off x="0" y="0"/>
              <a:ext cx="4547860" cy="889689"/>
            </a:xfrm>
            <a:custGeom>
              <a:avLst/>
              <a:gdLst/>
              <a:ahLst/>
              <a:cxnLst/>
              <a:rect r="r" b="b" t="t" l="l"/>
              <a:pathLst>
                <a:path h="889689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889689"/>
                  </a:lnTo>
                  <a:lnTo>
                    <a:pt x="0" y="889689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4" id="14"/>
          <p:cNvSpPr txBox="true"/>
          <p:nvPr/>
        </p:nvSpPr>
        <p:spPr>
          <a:xfrm rot="0">
            <a:off x="638813" y="3228320"/>
            <a:ext cx="6242816" cy="1142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Постоянное действие / состояние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256871" y="7663387"/>
            <a:ext cx="7153518" cy="1479921"/>
            <a:chOff x="0" y="0"/>
            <a:chExt cx="4547861" cy="940862"/>
          </a:xfrm>
        </p:grpSpPr>
        <p:sp>
          <p:nvSpPr>
            <p:cNvPr name="Freeform 16" id="16"/>
            <p:cNvSpPr/>
            <p:nvPr/>
          </p:nvSpPr>
          <p:spPr>
            <a:xfrm>
              <a:off x="0" y="0"/>
              <a:ext cx="4547860" cy="940862"/>
            </a:xfrm>
            <a:custGeom>
              <a:avLst/>
              <a:gdLst/>
              <a:ahLst/>
              <a:cxnLst/>
              <a:rect r="r" b="b" t="t" l="l"/>
              <a:pathLst>
                <a:path h="940862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940862"/>
                  </a:lnTo>
                  <a:lnTo>
                    <a:pt x="0" y="940862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7" id="17"/>
          <p:cNvSpPr txBox="true"/>
          <p:nvPr/>
        </p:nvSpPr>
        <p:spPr>
          <a:xfrm rot="0">
            <a:off x="593780" y="7789303"/>
            <a:ext cx="6479699" cy="1142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Спортивный комментарий, ревью,</a:t>
            </a:r>
          </a:p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повествование 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256871" y="9320233"/>
            <a:ext cx="7153518" cy="739960"/>
            <a:chOff x="0" y="0"/>
            <a:chExt cx="4547861" cy="470431"/>
          </a:xfrm>
        </p:grpSpPr>
        <p:sp>
          <p:nvSpPr>
            <p:cNvPr name="Freeform 19" id="19"/>
            <p:cNvSpPr/>
            <p:nvPr/>
          </p:nvSpPr>
          <p:spPr>
            <a:xfrm>
              <a:off x="0" y="0"/>
              <a:ext cx="4547860" cy="470431"/>
            </a:xfrm>
            <a:custGeom>
              <a:avLst/>
              <a:gdLst/>
              <a:ahLst/>
              <a:cxnLst/>
              <a:rect r="r" b="b" t="t" l="l"/>
              <a:pathLst>
                <a:path h="470431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470431"/>
                  </a:lnTo>
                  <a:lnTo>
                    <a:pt x="0" y="470431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20" id="20"/>
          <p:cNvSpPr txBox="true"/>
          <p:nvPr/>
        </p:nvSpPr>
        <p:spPr>
          <a:xfrm rot="0">
            <a:off x="638813" y="9359379"/>
            <a:ext cx="6642199" cy="5759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Инструкция, рецепт, эксперимент </a:t>
            </a:r>
            <a:r>
              <a:rPr lang="en-US" sz="3200">
                <a:solidFill>
                  <a:srgbClr val="FFFFFF"/>
                </a:solidFill>
                <a:latin typeface="Arimo"/>
              </a:rPr>
              <a:t> </a:t>
            </a:r>
          </a:p>
        </p:txBody>
      </p:sp>
      <p:grpSp>
        <p:nvGrpSpPr>
          <p:cNvPr name="Group 21" id="21"/>
          <p:cNvGrpSpPr/>
          <p:nvPr/>
        </p:nvGrpSpPr>
        <p:grpSpPr>
          <a:xfrm rot="0">
            <a:off x="256871" y="10298020"/>
            <a:ext cx="7153518" cy="739960"/>
            <a:chOff x="0" y="0"/>
            <a:chExt cx="4547861" cy="470431"/>
          </a:xfrm>
        </p:grpSpPr>
        <p:sp>
          <p:nvSpPr>
            <p:cNvPr name="Freeform 22" id="22"/>
            <p:cNvSpPr/>
            <p:nvPr/>
          </p:nvSpPr>
          <p:spPr>
            <a:xfrm>
              <a:off x="0" y="0"/>
              <a:ext cx="4547860" cy="470431"/>
            </a:xfrm>
            <a:custGeom>
              <a:avLst/>
              <a:gdLst/>
              <a:ahLst/>
              <a:cxnLst/>
              <a:rect r="r" b="b" t="t" l="l"/>
              <a:pathLst>
                <a:path h="470431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470431"/>
                  </a:lnTo>
                  <a:lnTo>
                    <a:pt x="0" y="470431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23" id="23"/>
          <p:cNvSpPr txBox="true"/>
          <p:nvPr/>
        </p:nvSpPr>
        <p:spPr>
          <a:xfrm rot="0">
            <a:off x="823063" y="10337165"/>
            <a:ext cx="6273701" cy="5759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Восклицательное предложение </a:t>
            </a:r>
            <a:r>
              <a:rPr lang="en-US" sz="3200">
                <a:solidFill>
                  <a:srgbClr val="FFFFFF"/>
                </a:solidFill>
                <a:latin typeface="Arimo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534339"/>
            <a:ext cx="7843781" cy="763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63"/>
              </a:lnSpc>
              <a:spcBef>
                <a:spcPct val="0"/>
              </a:spcBef>
            </a:pPr>
            <a:r>
              <a:rPr lang="en-US" sz="4674">
                <a:solidFill>
                  <a:srgbClr val="0C2866"/>
                </a:solidFill>
                <a:latin typeface="Norwester"/>
              </a:rPr>
              <a:t>PRESENT CONTINUOUS 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233241" y="1674797"/>
            <a:ext cx="7153518" cy="1109251"/>
            <a:chOff x="0" y="0"/>
            <a:chExt cx="4547861" cy="705208"/>
          </a:xfrm>
        </p:grpSpPr>
        <p:sp>
          <p:nvSpPr>
            <p:cNvPr name="Freeform 4" id="4"/>
            <p:cNvSpPr/>
            <p:nvPr/>
          </p:nvSpPr>
          <p:spPr>
            <a:xfrm>
              <a:off x="0" y="0"/>
              <a:ext cx="4547860" cy="705208"/>
            </a:xfrm>
            <a:custGeom>
              <a:avLst/>
              <a:gdLst/>
              <a:ahLst/>
              <a:cxnLst/>
              <a:rect r="r" b="b" t="t" l="l"/>
              <a:pathLst>
                <a:path h="705208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705208"/>
                  </a:lnTo>
                  <a:lnTo>
                    <a:pt x="0" y="705208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5" id="5"/>
          <p:cNvSpPr txBox="true"/>
          <p:nvPr/>
        </p:nvSpPr>
        <p:spPr>
          <a:xfrm rot="0">
            <a:off x="345281" y="1926747"/>
            <a:ext cx="6929438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Действие в развитии в момент речи 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233241" y="2976161"/>
            <a:ext cx="7153518" cy="1570271"/>
            <a:chOff x="0" y="0"/>
            <a:chExt cx="4547861" cy="998302"/>
          </a:xfrm>
        </p:grpSpPr>
        <p:sp>
          <p:nvSpPr>
            <p:cNvPr name="Freeform 7" id="7"/>
            <p:cNvSpPr/>
            <p:nvPr/>
          </p:nvSpPr>
          <p:spPr>
            <a:xfrm>
              <a:off x="0" y="0"/>
              <a:ext cx="4547860" cy="998302"/>
            </a:xfrm>
            <a:custGeom>
              <a:avLst/>
              <a:gdLst/>
              <a:ahLst/>
              <a:cxnLst/>
              <a:rect r="r" b="b" t="t" l="l"/>
              <a:pathLst>
                <a:path h="998302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998302"/>
                  </a:lnTo>
                  <a:lnTo>
                    <a:pt x="0" y="998302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-111891" y="3115457"/>
            <a:ext cx="7843781" cy="1142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Действие в развитии в настоящий </a:t>
            </a:r>
          </a:p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период времени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233241" y="4764360"/>
            <a:ext cx="7153518" cy="1458990"/>
            <a:chOff x="0" y="0"/>
            <a:chExt cx="4547861" cy="927555"/>
          </a:xfrm>
        </p:grpSpPr>
        <p:sp>
          <p:nvSpPr>
            <p:cNvPr name="Freeform 10" id="10"/>
            <p:cNvSpPr/>
            <p:nvPr/>
          </p:nvSpPr>
          <p:spPr>
            <a:xfrm>
              <a:off x="0" y="0"/>
              <a:ext cx="4547860" cy="927555"/>
            </a:xfrm>
            <a:custGeom>
              <a:avLst/>
              <a:gdLst/>
              <a:ahLst/>
              <a:cxnLst/>
              <a:rect r="r" b="b" t="t" l="l"/>
              <a:pathLst>
                <a:path h="927555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927555"/>
                  </a:lnTo>
                  <a:lnTo>
                    <a:pt x="0" y="927555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1" id="11"/>
          <p:cNvSpPr txBox="true"/>
          <p:nvPr/>
        </p:nvSpPr>
        <p:spPr>
          <a:xfrm rot="0">
            <a:off x="645105" y="4887759"/>
            <a:ext cx="6282530" cy="1142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Раздражение с always,  constantly,  forever 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233241" y="6460194"/>
            <a:ext cx="7153518" cy="1156942"/>
            <a:chOff x="0" y="0"/>
            <a:chExt cx="4547861" cy="735528"/>
          </a:xfrm>
        </p:grpSpPr>
        <p:sp>
          <p:nvSpPr>
            <p:cNvPr name="Freeform 13" id="13"/>
            <p:cNvSpPr/>
            <p:nvPr/>
          </p:nvSpPr>
          <p:spPr>
            <a:xfrm>
              <a:off x="0" y="0"/>
              <a:ext cx="4547860" cy="735528"/>
            </a:xfrm>
            <a:custGeom>
              <a:avLst/>
              <a:gdLst/>
              <a:ahLst/>
              <a:cxnLst/>
              <a:rect r="r" b="b" t="t" l="l"/>
              <a:pathLst>
                <a:path h="735528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735528"/>
                  </a:lnTo>
                  <a:lnTo>
                    <a:pt x="0" y="735528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4" id="14"/>
          <p:cNvSpPr txBox="true"/>
          <p:nvPr/>
        </p:nvSpPr>
        <p:spPr>
          <a:xfrm rot="0">
            <a:off x="1714981" y="6660156"/>
            <a:ext cx="4142780" cy="575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Временная ситуация 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233241" y="7868615"/>
            <a:ext cx="7153518" cy="1204634"/>
            <a:chOff x="0" y="0"/>
            <a:chExt cx="4547861" cy="765848"/>
          </a:xfrm>
        </p:grpSpPr>
        <p:sp>
          <p:nvSpPr>
            <p:cNvPr name="Freeform 16" id="16"/>
            <p:cNvSpPr/>
            <p:nvPr/>
          </p:nvSpPr>
          <p:spPr>
            <a:xfrm>
              <a:off x="0" y="0"/>
              <a:ext cx="4547860" cy="765848"/>
            </a:xfrm>
            <a:custGeom>
              <a:avLst/>
              <a:gdLst/>
              <a:ahLst/>
              <a:cxnLst/>
              <a:rect r="r" b="b" t="t" l="l"/>
              <a:pathLst>
                <a:path h="765848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765848"/>
                  </a:lnTo>
                  <a:lnTo>
                    <a:pt x="0" y="765848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7" id="17"/>
          <p:cNvSpPr txBox="true"/>
          <p:nvPr/>
        </p:nvSpPr>
        <p:spPr>
          <a:xfrm rot="0">
            <a:off x="1148060" y="8163961"/>
            <a:ext cx="5323880" cy="575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Изменение ситуации, тренд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233241" y="9440579"/>
            <a:ext cx="7153518" cy="1697449"/>
            <a:chOff x="0" y="0"/>
            <a:chExt cx="4547861" cy="1079156"/>
          </a:xfrm>
        </p:grpSpPr>
        <p:sp>
          <p:nvSpPr>
            <p:cNvPr name="Freeform 19" id="19"/>
            <p:cNvSpPr/>
            <p:nvPr/>
          </p:nvSpPr>
          <p:spPr>
            <a:xfrm>
              <a:off x="0" y="0"/>
              <a:ext cx="4547860" cy="1079156"/>
            </a:xfrm>
            <a:custGeom>
              <a:avLst/>
              <a:gdLst/>
              <a:ahLst/>
              <a:cxnLst/>
              <a:rect r="r" b="b" t="t" l="l"/>
              <a:pathLst>
                <a:path h="1079156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079156"/>
                  </a:lnTo>
                  <a:lnTo>
                    <a:pt x="0" y="1079156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20" id="20"/>
          <p:cNvSpPr txBox="true"/>
          <p:nvPr/>
        </p:nvSpPr>
        <p:spPr>
          <a:xfrm rot="0">
            <a:off x="762000" y="9685916"/>
            <a:ext cx="6242816" cy="11474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1"/>
              </a:lnSpc>
              <a:spcBef>
                <a:spcPct val="0"/>
              </a:spcBef>
            </a:pPr>
            <a:r>
              <a:rPr lang="en-US" sz="3201">
                <a:solidFill>
                  <a:srgbClr val="FFFFFF"/>
                </a:solidFill>
                <a:latin typeface="Arimo"/>
              </a:rPr>
              <a:t>Запланированное действие на ближайшее будущее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466725"/>
            <a:ext cx="7843781" cy="763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63"/>
              </a:lnSpc>
              <a:spcBef>
                <a:spcPct val="0"/>
              </a:spcBef>
            </a:pPr>
            <a:r>
              <a:rPr lang="en-US" sz="4674">
                <a:solidFill>
                  <a:srgbClr val="0C2866"/>
                </a:solidFill>
                <a:latin typeface="Norwester"/>
              </a:rPr>
              <a:t>PRESENT PERFECT 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233241" y="1433855"/>
            <a:ext cx="7153518" cy="1874623"/>
            <a:chOff x="0" y="0"/>
            <a:chExt cx="4547861" cy="1191795"/>
          </a:xfrm>
        </p:grpSpPr>
        <p:sp>
          <p:nvSpPr>
            <p:cNvPr name="Freeform 4" id="4"/>
            <p:cNvSpPr/>
            <p:nvPr/>
          </p:nvSpPr>
          <p:spPr>
            <a:xfrm>
              <a:off x="0" y="0"/>
              <a:ext cx="4547860" cy="1191795"/>
            </a:xfrm>
            <a:custGeom>
              <a:avLst/>
              <a:gdLst/>
              <a:ahLst/>
              <a:cxnLst/>
              <a:rect r="r" b="b" t="t" l="l"/>
              <a:pathLst>
                <a:path h="1191795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191795"/>
                  </a:lnTo>
                  <a:lnTo>
                    <a:pt x="0" y="1191795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5" id="5"/>
          <p:cNvSpPr txBox="true"/>
          <p:nvPr/>
        </p:nvSpPr>
        <p:spPr>
          <a:xfrm rot="0">
            <a:off x="19050" y="1583767"/>
            <a:ext cx="7600950" cy="1498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FFFFFF"/>
                </a:solidFill>
                <a:latin typeface="Arimo"/>
              </a:rPr>
              <a:t>Действие произошло в неопределённый момент прошлого и связано с настоящим</a:t>
            </a:r>
          </a:p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FFFFFF"/>
                </a:solidFill>
                <a:latin typeface="Arimo"/>
              </a:rPr>
              <a:t>в виде результата 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233241" y="3439829"/>
            <a:ext cx="7153518" cy="3303999"/>
            <a:chOff x="0" y="0"/>
            <a:chExt cx="4547861" cy="2100523"/>
          </a:xfrm>
        </p:grpSpPr>
        <p:sp>
          <p:nvSpPr>
            <p:cNvPr name="Freeform 7" id="7"/>
            <p:cNvSpPr/>
            <p:nvPr/>
          </p:nvSpPr>
          <p:spPr>
            <a:xfrm>
              <a:off x="0" y="0"/>
              <a:ext cx="4547860" cy="2100523"/>
            </a:xfrm>
            <a:custGeom>
              <a:avLst/>
              <a:gdLst/>
              <a:ahLst/>
              <a:cxnLst/>
              <a:rect r="r" b="b" t="t" l="l"/>
              <a:pathLst>
                <a:path h="2100523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2100523"/>
                  </a:lnTo>
                  <a:lnTo>
                    <a:pt x="0" y="2100523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391047" y="5780495"/>
            <a:ext cx="7537645" cy="7836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marL="369138" indent="-184569" lvl="1">
              <a:lnSpc>
                <a:spcPts val="3130"/>
              </a:lnSpc>
              <a:buFont typeface="Arial"/>
              <a:buChar char="•"/>
            </a:pPr>
            <a:r>
              <a:rPr lang="en-US" sz="2235">
                <a:solidFill>
                  <a:srgbClr val="7ED957"/>
                </a:solidFill>
                <a:latin typeface="Arimo"/>
              </a:rPr>
              <a:t>период времени, который ещё не истёк: </a:t>
            </a:r>
          </a:p>
          <a:p>
            <a:pPr>
              <a:lnSpc>
                <a:spcPts val="3130"/>
              </a:lnSpc>
            </a:pPr>
            <a:r>
              <a:rPr lang="en-US" sz="2235">
                <a:solidFill>
                  <a:srgbClr val="7ED957"/>
                </a:solidFill>
                <a:latin typeface="Arimo"/>
              </a:rPr>
              <a:t> today, this week, this month, this year, etc.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91047" y="4592955"/>
            <a:ext cx="6837905" cy="1122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marL="346710" indent="-173355" lvl="1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7ED957"/>
                </a:solidFill>
                <a:latin typeface="Arimo"/>
              </a:rPr>
              <a:t>указано неопределённо: </a:t>
            </a:r>
          </a:p>
          <a:p>
            <a:pPr>
              <a:lnSpc>
                <a:spcPts val="2940"/>
              </a:lnSpc>
              <a:spcBef>
                <a:spcPct val="0"/>
              </a:spcBef>
            </a:pPr>
            <a:r>
              <a:rPr lang="en-US" sz="2100">
                <a:solidFill>
                  <a:srgbClr val="7ED957"/>
                </a:solidFill>
                <a:latin typeface="Arimo"/>
              </a:rPr>
              <a:t>just, recently, already, still, yet, so far, never …before, ever, never, etc.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1047" y="3493622"/>
            <a:ext cx="6837905" cy="8928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7ED957"/>
                </a:solidFill>
                <a:latin typeface="Arimo"/>
              </a:rPr>
              <a:t>Время совершения действия: </a:t>
            </a:r>
          </a:p>
          <a:p>
            <a:pPr marL="346710" indent="-173355" lvl="1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7ED957"/>
                </a:solidFill>
                <a:latin typeface="Arimo"/>
              </a:rPr>
              <a:t>не указано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233241" y="6913279"/>
            <a:ext cx="7153518" cy="840199"/>
            <a:chOff x="0" y="0"/>
            <a:chExt cx="4547861" cy="534158"/>
          </a:xfrm>
        </p:grpSpPr>
        <p:sp>
          <p:nvSpPr>
            <p:cNvPr name="Freeform 12" id="12"/>
            <p:cNvSpPr/>
            <p:nvPr/>
          </p:nvSpPr>
          <p:spPr>
            <a:xfrm>
              <a:off x="0" y="0"/>
              <a:ext cx="4547860" cy="534158"/>
            </a:xfrm>
            <a:custGeom>
              <a:avLst/>
              <a:gdLst/>
              <a:ahLst/>
              <a:cxnLst/>
              <a:rect r="r" b="b" t="t" l="l"/>
              <a:pathLst>
                <a:path h="534158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534158"/>
                  </a:lnTo>
                  <a:lnTo>
                    <a:pt x="0" y="534158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3" id="13"/>
          <p:cNvSpPr txBox="true"/>
          <p:nvPr/>
        </p:nvSpPr>
        <p:spPr>
          <a:xfrm rot="0">
            <a:off x="2345977" y="6947299"/>
            <a:ext cx="2711926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Личный опыт  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233241" y="7910229"/>
            <a:ext cx="7153518" cy="1630551"/>
            <a:chOff x="0" y="0"/>
            <a:chExt cx="4547861" cy="1036626"/>
          </a:xfrm>
        </p:grpSpPr>
        <p:sp>
          <p:nvSpPr>
            <p:cNvPr name="Freeform 15" id="15"/>
            <p:cNvSpPr/>
            <p:nvPr/>
          </p:nvSpPr>
          <p:spPr>
            <a:xfrm>
              <a:off x="0" y="0"/>
              <a:ext cx="4547860" cy="1036626"/>
            </a:xfrm>
            <a:custGeom>
              <a:avLst/>
              <a:gdLst/>
              <a:ahLst/>
              <a:cxnLst/>
              <a:rect r="r" b="b" t="t" l="l"/>
              <a:pathLst>
                <a:path h="1036626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036626"/>
                  </a:lnTo>
                  <a:lnTo>
                    <a:pt x="0" y="1036626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6" id="16"/>
          <p:cNvSpPr txBox="true"/>
          <p:nvPr/>
        </p:nvSpPr>
        <p:spPr>
          <a:xfrm rot="0">
            <a:off x="391047" y="7942073"/>
            <a:ext cx="6621785" cy="14370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Arimo"/>
              </a:rPr>
              <a:t>Акцент на количестве</a:t>
            </a:r>
            <a:r>
              <a:rPr lang="en-US" sz="3200">
                <a:solidFill>
                  <a:srgbClr val="7ED957"/>
                </a:solidFill>
                <a:latin typeface="Arimo"/>
              </a:rPr>
              <a:t> </a:t>
            </a:r>
          </a:p>
          <a:p>
            <a:pPr>
              <a:lnSpc>
                <a:spcPts val="3359"/>
              </a:lnSpc>
              <a:spcBef>
                <a:spcPct val="0"/>
              </a:spcBef>
            </a:pPr>
            <a:r>
              <a:rPr lang="en-US" sz="2400">
                <a:solidFill>
                  <a:srgbClr val="7ED957"/>
                </a:solidFill>
                <a:latin typeface="Arimo"/>
              </a:rPr>
              <a:t>I’ve visited two museums,</a:t>
            </a:r>
          </a:p>
          <a:p>
            <a:pPr>
              <a:lnSpc>
                <a:spcPts val="3359"/>
              </a:lnSpc>
              <a:spcBef>
                <a:spcPct val="0"/>
              </a:spcBef>
            </a:pPr>
            <a:r>
              <a:rPr lang="en-US" sz="2400">
                <a:solidFill>
                  <a:srgbClr val="7ED957"/>
                </a:solidFill>
                <a:latin typeface="Arimo"/>
              </a:rPr>
              <a:t>I’ve made 7 phone calls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233241" y="9675529"/>
            <a:ext cx="7153518" cy="1611501"/>
            <a:chOff x="0" y="0"/>
            <a:chExt cx="4547861" cy="1024515"/>
          </a:xfrm>
        </p:grpSpPr>
        <p:sp>
          <p:nvSpPr>
            <p:cNvPr name="Freeform 18" id="18"/>
            <p:cNvSpPr/>
            <p:nvPr/>
          </p:nvSpPr>
          <p:spPr>
            <a:xfrm>
              <a:off x="0" y="0"/>
              <a:ext cx="4547860" cy="1024515"/>
            </a:xfrm>
            <a:custGeom>
              <a:avLst/>
              <a:gdLst/>
              <a:ahLst/>
              <a:cxnLst/>
              <a:rect r="r" b="b" t="t" l="l"/>
              <a:pathLst>
                <a:path h="1024515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024515"/>
                  </a:lnTo>
                  <a:lnTo>
                    <a:pt x="0" y="1024515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9" id="19"/>
          <p:cNvSpPr txBox="true"/>
          <p:nvPr/>
        </p:nvSpPr>
        <p:spPr>
          <a:xfrm rot="0">
            <a:off x="625943" y="9794734"/>
            <a:ext cx="5753695" cy="13435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7ED957"/>
                </a:solidFill>
                <a:latin typeface="Arimo"/>
              </a:rPr>
              <a:t>В выражениях:</a:t>
            </a:r>
          </a:p>
          <a:p>
            <a:pPr>
              <a:lnSpc>
                <a:spcPts val="3370"/>
              </a:lnSpc>
              <a:spcBef>
                <a:spcPct val="0"/>
              </a:spcBef>
            </a:pPr>
            <a:r>
              <a:rPr lang="en-US" sz="2407">
                <a:solidFill>
                  <a:srgbClr val="7ED957"/>
                </a:solidFill>
                <a:latin typeface="Arimo"/>
              </a:rPr>
              <a:t>it’s the first time I have ever had,  </a:t>
            </a:r>
          </a:p>
          <a:p>
            <a:pPr>
              <a:lnSpc>
                <a:spcPts val="3370"/>
              </a:lnSpc>
              <a:spcBef>
                <a:spcPct val="0"/>
              </a:spcBef>
            </a:pPr>
            <a:r>
              <a:rPr lang="en-US" sz="2407">
                <a:solidFill>
                  <a:srgbClr val="7ED957"/>
                </a:solidFill>
                <a:latin typeface="Arimo"/>
              </a:rPr>
              <a:t>it’s the longest book I have ever read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-38996" y="695325"/>
            <a:ext cx="7843781" cy="763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63"/>
              </a:lnSpc>
              <a:spcBef>
                <a:spcPct val="0"/>
              </a:spcBef>
            </a:pPr>
            <a:r>
              <a:rPr lang="en-US" sz="4674">
                <a:solidFill>
                  <a:srgbClr val="0C2866"/>
                </a:solidFill>
                <a:latin typeface="Norwester"/>
              </a:rPr>
              <a:t>PRESENT PERFECT CONTINUOUS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301382" y="8267606"/>
            <a:ext cx="7153518" cy="3047301"/>
            <a:chOff x="0" y="0"/>
            <a:chExt cx="4547861" cy="1937326"/>
          </a:xfrm>
        </p:grpSpPr>
        <p:sp>
          <p:nvSpPr>
            <p:cNvPr name="Freeform 4" id="4"/>
            <p:cNvSpPr/>
            <p:nvPr/>
          </p:nvSpPr>
          <p:spPr>
            <a:xfrm>
              <a:off x="0" y="0"/>
              <a:ext cx="4547860" cy="1937326"/>
            </a:xfrm>
            <a:custGeom>
              <a:avLst/>
              <a:gdLst/>
              <a:ahLst/>
              <a:cxnLst/>
              <a:rect r="r" b="b" t="t" l="l"/>
              <a:pathLst>
                <a:path h="1937326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937326"/>
                  </a:lnTo>
                  <a:lnTo>
                    <a:pt x="0" y="1937326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5" id="5"/>
          <p:cNvSpPr txBox="true"/>
          <p:nvPr/>
        </p:nvSpPr>
        <p:spPr>
          <a:xfrm rot="0">
            <a:off x="483645" y="8362856"/>
            <a:ext cx="6837905" cy="808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sz="2300">
                <a:solidFill>
                  <a:srgbClr val="7ED957"/>
                </a:solidFill>
                <a:latin typeface="Arimo Bold"/>
              </a:rPr>
              <a:t>BUT: USE PRESENT PERFECT WITH </a:t>
            </a:r>
          </a:p>
          <a:p>
            <a:pPr algn="ctr">
              <a:lnSpc>
                <a:spcPts val="3220"/>
              </a:lnSpc>
            </a:pPr>
            <a:r>
              <a:rPr lang="en-US" sz="2300">
                <a:solidFill>
                  <a:srgbClr val="7ED957"/>
                </a:solidFill>
                <a:latin typeface="Arimo Bold"/>
              </a:rPr>
              <a:t>STATIVE VERBS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48854" y="9255031"/>
            <a:ext cx="6466953" cy="10007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FFFFFF"/>
                </a:solidFill>
                <a:latin typeface="Arimo"/>
              </a:rPr>
              <a:t>С</a:t>
            </a:r>
            <a:r>
              <a:rPr lang="en-US" sz="2799">
                <a:solidFill>
                  <a:srgbClr val="FFFFFF"/>
                </a:solidFill>
                <a:latin typeface="Arimo"/>
              </a:rPr>
              <a:t>остояние началось в прошлом и продолжается до настоящего момента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306136" y="1884080"/>
            <a:ext cx="7153518" cy="2562501"/>
            <a:chOff x="0" y="0"/>
            <a:chExt cx="4547861" cy="1629114"/>
          </a:xfrm>
        </p:grpSpPr>
        <p:sp>
          <p:nvSpPr>
            <p:cNvPr name="Freeform 8" id="8"/>
            <p:cNvSpPr/>
            <p:nvPr/>
          </p:nvSpPr>
          <p:spPr>
            <a:xfrm>
              <a:off x="0" y="0"/>
              <a:ext cx="4547860" cy="1629114"/>
            </a:xfrm>
            <a:custGeom>
              <a:avLst/>
              <a:gdLst/>
              <a:ahLst/>
              <a:cxnLst/>
              <a:rect r="r" b="b" t="t" l="l"/>
              <a:pathLst>
                <a:path h="1629114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629114"/>
                  </a:lnTo>
                  <a:lnTo>
                    <a:pt x="0" y="1629114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9" id="9"/>
          <p:cNvSpPr txBox="true"/>
          <p:nvPr/>
        </p:nvSpPr>
        <p:spPr>
          <a:xfrm rot="0">
            <a:off x="444239" y="2026255"/>
            <a:ext cx="6877311" cy="19862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FFFFFF"/>
                </a:solidFill>
                <a:latin typeface="Arimo"/>
              </a:rPr>
              <a:t>Длительное действие, которое началось в прошлом и </a:t>
            </a:r>
            <a:r>
              <a:rPr lang="en-US" sz="2799">
                <a:solidFill>
                  <a:srgbClr val="FF1616"/>
                </a:solidFill>
                <a:latin typeface="Arimo Bold"/>
              </a:rPr>
              <a:t>продолжается</a:t>
            </a:r>
            <a:r>
              <a:rPr lang="en-US" sz="2799">
                <a:solidFill>
                  <a:srgbClr val="FFFFFF"/>
                </a:solidFill>
                <a:latin typeface="Arimo"/>
              </a:rPr>
              <a:t> вплоть до настоящего момента/ или </a:t>
            </a:r>
            <a:r>
              <a:rPr lang="en-US" sz="2799">
                <a:solidFill>
                  <a:srgbClr val="FF1616"/>
                </a:solidFill>
                <a:latin typeface="Arimo Bold"/>
              </a:rPr>
              <a:t>закончилось</a:t>
            </a:r>
            <a:r>
              <a:rPr lang="en-US" sz="2799">
                <a:solidFill>
                  <a:srgbClr val="FFFFFF"/>
                </a:solidFill>
                <a:latin typeface="Arimo"/>
              </a:rPr>
              <a:t> непосредственно перед этим моментом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301382" y="4589456"/>
            <a:ext cx="7153518" cy="1611319"/>
            <a:chOff x="0" y="0"/>
            <a:chExt cx="4547861" cy="1024399"/>
          </a:xfrm>
        </p:grpSpPr>
        <p:sp>
          <p:nvSpPr>
            <p:cNvPr name="Freeform 11" id="11"/>
            <p:cNvSpPr/>
            <p:nvPr/>
          </p:nvSpPr>
          <p:spPr>
            <a:xfrm>
              <a:off x="0" y="0"/>
              <a:ext cx="4547860" cy="1024399"/>
            </a:xfrm>
            <a:custGeom>
              <a:avLst/>
              <a:gdLst/>
              <a:ahLst/>
              <a:cxnLst/>
              <a:rect r="r" b="b" t="t" l="l"/>
              <a:pathLst>
                <a:path h="1024399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024399"/>
                  </a:lnTo>
                  <a:lnTo>
                    <a:pt x="0" y="1024399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2" id="12"/>
          <p:cNvSpPr txBox="true"/>
          <p:nvPr/>
        </p:nvSpPr>
        <p:spPr>
          <a:xfrm rot="0">
            <a:off x="391047" y="5232408"/>
            <a:ext cx="6837905" cy="7778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marL="367424" indent="-183712" lvl="1">
              <a:lnSpc>
                <a:spcPts val="3115"/>
              </a:lnSpc>
              <a:buFont typeface="Arial"/>
              <a:buChar char="•"/>
            </a:pPr>
            <a:r>
              <a:rPr lang="en-US" sz="2225">
                <a:solidFill>
                  <a:srgbClr val="7ED957"/>
                </a:solidFill>
                <a:latin typeface="Arimo"/>
              </a:rPr>
              <a:t>for — указан период</a:t>
            </a:r>
          </a:p>
          <a:p>
            <a:pPr marL="367424" indent="-183712" lvl="1">
              <a:lnSpc>
                <a:spcPts val="3115"/>
              </a:lnSpc>
              <a:buFont typeface="Arial"/>
              <a:buChar char="•"/>
            </a:pPr>
            <a:r>
              <a:rPr lang="en-US" sz="2225">
                <a:solidFill>
                  <a:srgbClr val="7ED957"/>
                </a:solidFill>
                <a:latin typeface="Arimo"/>
              </a:rPr>
              <a:t>since — начало периода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48854" y="4634882"/>
            <a:ext cx="6837905" cy="8851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7ED957"/>
                </a:solidFill>
                <a:latin typeface="Arimo"/>
              </a:rPr>
              <a:t>Акцент на периоде</a:t>
            </a:r>
            <a:r>
              <a:rPr lang="en-US" sz="2799">
                <a:solidFill>
                  <a:srgbClr val="7ED957"/>
                </a:solidFill>
                <a:latin typeface="Arimo"/>
              </a:rPr>
              <a:t>: </a:t>
            </a:r>
          </a:p>
          <a:p>
            <a:pPr>
              <a:lnSpc>
                <a:spcPts val="2940"/>
              </a:lnSpc>
            </a:pPr>
          </a:p>
        </p:txBody>
      </p:sp>
      <p:grpSp>
        <p:nvGrpSpPr>
          <p:cNvPr name="Group 14" id="14"/>
          <p:cNvGrpSpPr/>
          <p:nvPr/>
        </p:nvGrpSpPr>
        <p:grpSpPr>
          <a:xfrm rot="0">
            <a:off x="306136" y="6362700"/>
            <a:ext cx="7153518" cy="1742981"/>
            <a:chOff x="0" y="0"/>
            <a:chExt cx="4547861" cy="1108103"/>
          </a:xfrm>
        </p:grpSpPr>
        <p:sp>
          <p:nvSpPr>
            <p:cNvPr name="Freeform 15" id="15"/>
            <p:cNvSpPr/>
            <p:nvPr/>
          </p:nvSpPr>
          <p:spPr>
            <a:xfrm>
              <a:off x="0" y="0"/>
              <a:ext cx="4547860" cy="1108103"/>
            </a:xfrm>
            <a:custGeom>
              <a:avLst/>
              <a:gdLst/>
              <a:ahLst/>
              <a:cxnLst/>
              <a:rect r="r" b="b" t="t" l="l"/>
              <a:pathLst>
                <a:path h="1108103" w="4547860">
                  <a:moveTo>
                    <a:pt x="0" y="0"/>
                  </a:moveTo>
                  <a:lnTo>
                    <a:pt x="4547860" y="0"/>
                  </a:lnTo>
                  <a:lnTo>
                    <a:pt x="4547860" y="1108103"/>
                  </a:lnTo>
                  <a:lnTo>
                    <a:pt x="0" y="1108103"/>
                  </a:lnTo>
                  <a:close/>
                </a:path>
              </a:pathLst>
            </a:custGeom>
            <a:solidFill>
              <a:srgbClr val="160559"/>
            </a:solidFill>
          </p:spPr>
        </p:sp>
      </p:grpSp>
      <p:sp>
        <p:nvSpPr>
          <p:cNvPr name="TextBox 16" id="16"/>
          <p:cNvSpPr txBox="true"/>
          <p:nvPr/>
        </p:nvSpPr>
        <p:spPr>
          <a:xfrm rot="0">
            <a:off x="315613" y="6419850"/>
            <a:ext cx="7304387" cy="1498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FFFFFF"/>
                </a:solidFill>
                <a:latin typeface="Arimo"/>
              </a:rPr>
              <a:t>Длительное действие, которое продолжалось какое-то время и имеет видимый результат в момент речи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463942" y="10338341"/>
            <a:ext cx="6837905" cy="7778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marL="367424" indent="-183712" lvl="1">
              <a:lnSpc>
                <a:spcPts val="3115"/>
              </a:lnSpc>
              <a:buFont typeface="Arial"/>
              <a:buChar char="•"/>
            </a:pPr>
            <a:r>
              <a:rPr lang="en-US" sz="2225">
                <a:solidFill>
                  <a:srgbClr val="7ED957"/>
                </a:solidFill>
                <a:latin typeface="Arimo"/>
              </a:rPr>
              <a:t>for — указан период</a:t>
            </a:r>
          </a:p>
          <a:p>
            <a:pPr marL="367424" indent="-183712" lvl="1">
              <a:lnSpc>
                <a:spcPts val="3115"/>
              </a:lnSpc>
              <a:buFont typeface="Arial"/>
              <a:buChar char="•"/>
            </a:pPr>
            <a:r>
              <a:rPr lang="en-US" sz="2225">
                <a:solidFill>
                  <a:srgbClr val="7ED957"/>
                </a:solidFill>
                <a:latin typeface="Arimo"/>
              </a:rPr>
              <a:t>since — начало периода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DAEuGV8Eqms</dc:identifier>
  <dcterms:modified xsi:type="dcterms:W3CDTF">2011-08-01T06:04:30Z</dcterms:modified>
  <cp:revision>1</cp:revision>
  <dc:title>Present Tenses</dc:title>
</cp:coreProperties>
</file>