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1/21/2022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3518668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
Second level
Third level
Fourth level
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763963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
Second level
Third level
Fourth level
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72629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
Second level
Third level
Fourth level
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873550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
Second level
Third level
Fourth level
Fifth level</a:t>
            </a:r>
            <a:endParaRPr lang="en-US" dirty="0"/>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1/21/2022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719454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
Second level
Third level
Fourth level
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
Second level
Third level
Fourth level
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191992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
Second level
Third level
Fourth level
Fifth level</a:t>
            </a:r>
            <a:endParaRPr lang="en-US" dirty="0"/>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
Second level
Third level
Fourth level
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
Second level
Third level
Fourth level
Fifth level</a:t>
            </a:r>
            <a:endParaRPr lang="en-US" dirty="0"/>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
Second level
Third level
Fourth level
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2298352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3170103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1723464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
Second level
Third level
Fourth level
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
Second level
Third level
Fourth level
Fifth level</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6578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
Second level
Third level
Fourth level
Fifth level</a:t>
            </a:r>
            <a:endParaRPr lang="en-US" dirty="0"/>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1/21/2022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149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
Second level
Third level
Fourth level
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1/21/2022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6877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C0386-1ED7-B144-9BC3-70CED3F70F66}"/>
              </a:ext>
            </a:extLst>
          </p:cNvPr>
          <p:cNvSpPr>
            <a:spLocks noGrp="1"/>
          </p:cNvSpPr>
          <p:nvPr>
            <p:ph type="ctrTitle"/>
          </p:nvPr>
        </p:nvSpPr>
        <p:spPr/>
        <p:txBody>
          <a:bodyPr/>
          <a:lstStyle/>
          <a:p>
            <a:r>
              <a:rPr lang="en-US" dirty="0"/>
              <a:t>Mackintosh</a:t>
            </a:r>
            <a:endParaRPr lang="ru-RU" dirty="0"/>
          </a:p>
        </p:txBody>
      </p:sp>
      <p:sp>
        <p:nvSpPr>
          <p:cNvPr id="3" name="Subtitle 2">
            <a:extLst>
              <a:ext uri="{FF2B5EF4-FFF2-40B4-BE49-F238E27FC236}">
                <a16:creationId xmlns:a16="http://schemas.microsoft.com/office/drawing/2014/main" id="{2F51376E-49EE-4142-A4DB-18504CC5525E}"/>
              </a:ext>
            </a:extLst>
          </p:cNvPr>
          <p:cNvSpPr>
            <a:spLocks noGrp="1"/>
          </p:cNvSpPr>
          <p:nvPr>
            <p:ph type="subTitle" idx="1"/>
          </p:nvPr>
        </p:nvSpPr>
        <p:spPr/>
        <p:txBody>
          <a:bodyPr/>
          <a:lstStyle/>
          <a:p>
            <a:r>
              <a:rPr lang="en-US" dirty="0"/>
              <a:t>By W. Somerset Maugham </a:t>
            </a:r>
          </a:p>
          <a:p>
            <a:r>
              <a:rPr lang="en-US" sz="1900" dirty="0"/>
              <a:t>Presentation made by Diyor Kayumov </a:t>
            </a:r>
            <a:endParaRPr lang="ru-RU" sz="1900" dirty="0"/>
          </a:p>
        </p:txBody>
      </p:sp>
    </p:spTree>
    <p:extLst>
      <p:ext uri="{BB962C8B-B14F-4D97-AF65-F5344CB8AC3E}">
        <p14:creationId xmlns:p14="http://schemas.microsoft.com/office/powerpoint/2010/main" val="54577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24527-B074-A04E-8CB5-C6B544A0D2FF}"/>
              </a:ext>
            </a:extLst>
          </p:cNvPr>
          <p:cNvSpPr>
            <a:spLocks noGrp="1"/>
          </p:cNvSpPr>
          <p:nvPr>
            <p:ph type="title"/>
          </p:nvPr>
        </p:nvSpPr>
        <p:spPr>
          <a:xfrm>
            <a:off x="887790" y="247650"/>
            <a:ext cx="9015186" cy="1395207"/>
          </a:xfrm>
        </p:spPr>
        <p:txBody>
          <a:bodyPr/>
          <a:lstStyle/>
          <a:p>
            <a:r>
              <a:rPr lang="en-US" dirty="0"/>
              <a:t>Plot </a:t>
            </a:r>
            <a:endParaRPr lang="ru-RU" dirty="0"/>
          </a:p>
        </p:txBody>
      </p:sp>
      <p:sp>
        <p:nvSpPr>
          <p:cNvPr id="3" name="Content Placeholder 2">
            <a:extLst>
              <a:ext uri="{FF2B5EF4-FFF2-40B4-BE49-F238E27FC236}">
                <a16:creationId xmlns:a16="http://schemas.microsoft.com/office/drawing/2014/main" id="{1EC1651B-C953-0143-A978-38E7C8AA5E3E}"/>
              </a:ext>
            </a:extLst>
          </p:cNvPr>
          <p:cNvSpPr>
            <a:spLocks noGrp="1"/>
          </p:cNvSpPr>
          <p:nvPr>
            <p:ph idx="1"/>
          </p:nvPr>
        </p:nvSpPr>
        <p:spPr>
          <a:xfrm>
            <a:off x="1027890" y="1269999"/>
            <a:ext cx="10214042" cy="4747381"/>
          </a:xfrm>
        </p:spPr>
        <p:txBody>
          <a:bodyPr anchor="ctr">
            <a:normAutofit/>
          </a:bodyPr>
          <a:lstStyle/>
          <a:p>
            <a:pPr algn="ctr"/>
            <a:r>
              <a:rPr lang="en-GB" sz="2300" dirty="0">
                <a:solidFill>
                  <a:prstClr val="black"/>
                </a:solidFill>
                <a:latin typeface="Verdana" panose="020B0604030504040204" pitchFamily="34" charset="0"/>
              </a:rPr>
              <a:t>There are only two real players in the story, Mr. Walker, the administrator of a colonial island and his assistant, Macintosh, and idealistic young man from Glasgow just starting his career as a colonial administrator.     Mr. Walker is the very stereotype of a paternalistic bullying colonial ruler.   He kooks upon the residents of the island ("the natives") as his children and he does honestly try to do what is best for him.   He is financially incorruptible and never uses his position to enrich himself, as was quite the rule.    He does force the natives to follow his directive and he does enjoy having fun with the women but his road building program has brought real prosperity to the island.</a:t>
            </a:r>
            <a:r>
              <a:rPr lang="en-US" sz="2300" dirty="0">
                <a:solidFill>
                  <a:prstClr val="black"/>
                </a:solidFill>
                <a:latin typeface="Verdana" panose="020B0604030504040204" pitchFamily="34" charset="0"/>
              </a:rPr>
              <a:t> A quarrel between Mr. Walker and the natives leads to his death. </a:t>
            </a:r>
            <a:endParaRPr lang="ru-RU" sz="2300" dirty="0"/>
          </a:p>
        </p:txBody>
      </p:sp>
    </p:spTree>
    <p:extLst>
      <p:ext uri="{BB962C8B-B14F-4D97-AF65-F5344CB8AC3E}">
        <p14:creationId xmlns:p14="http://schemas.microsoft.com/office/powerpoint/2010/main" val="424050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17718-31B3-9742-B6B9-8AB47F8785DA}"/>
              </a:ext>
            </a:extLst>
          </p:cNvPr>
          <p:cNvSpPr>
            <a:spLocks noGrp="1"/>
          </p:cNvSpPr>
          <p:nvPr>
            <p:ph type="title"/>
          </p:nvPr>
        </p:nvSpPr>
        <p:spPr/>
        <p:txBody>
          <a:bodyPr/>
          <a:lstStyle/>
          <a:p>
            <a:r>
              <a:rPr lang="en-US" dirty="0"/>
              <a:t>The main characters.</a:t>
            </a:r>
            <a:endParaRPr lang="ru-RU" dirty="0"/>
          </a:p>
        </p:txBody>
      </p:sp>
      <p:sp>
        <p:nvSpPr>
          <p:cNvPr id="3" name="Content Placeholder 2">
            <a:extLst>
              <a:ext uri="{FF2B5EF4-FFF2-40B4-BE49-F238E27FC236}">
                <a16:creationId xmlns:a16="http://schemas.microsoft.com/office/drawing/2014/main" id="{5616C24B-A2C7-2143-BE0A-390B5F40ABA5}"/>
              </a:ext>
            </a:extLst>
          </p:cNvPr>
          <p:cNvSpPr>
            <a:spLocks noGrp="1"/>
          </p:cNvSpPr>
          <p:nvPr>
            <p:ph idx="1"/>
          </p:nvPr>
        </p:nvSpPr>
        <p:spPr/>
        <p:txBody>
          <a:bodyPr>
            <a:normAutofit/>
          </a:bodyPr>
          <a:lstStyle/>
          <a:p>
            <a:r>
              <a:rPr lang="en-US" sz="4800" dirty="0"/>
              <a:t>Mr. Walker </a:t>
            </a:r>
          </a:p>
          <a:p>
            <a:r>
              <a:rPr lang="en-US" sz="4800" dirty="0"/>
              <a:t>Mackintosh </a:t>
            </a:r>
          </a:p>
          <a:p>
            <a:r>
              <a:rPr lang="en-US" sz="4800" dirty="0"/>
              <a:t>Manama </a:t>
            </a:r>
            <a:endParaRPr lang="ru-RU" sz="4800" dirty="0"/>
          </a:p>
        </p:txBody>
      </p:sp>
    </p:spTree>
    <p:extLst>
      <p:ext uri="{BB962C8B-B14F-4D97-AF65-F5344CB8AC3E}">
        <p14:creationId xmlns:p14="http://schemas.microsoft.com/office/powerpoint/2010/main" val="2848247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703B5-DB20-6048-AE64-BF79585649F3}"/>
              </a:ext>
            </a:extLst>
          </p:cNvPr>
          <p:cNvSpPr>
            <a:spLocks noGrp="1"/>
          </p:cNvSpPr>
          <p:nvPr>
            <p:ph type="title"/>
          </p:nvPr>
        </p:nvSpPr>
        <p:spPr/>
        <p:txBody>
          <a:bodyPr/>
          <a:lstStyle/>
          <a:p>
            <a:r>
              <a:rPr lang="en-US" dirty="0"/>
              <a:t>The moral of the story</a:t>
            </a:r>
            <a:endParaRPr lang="ru-RU" dirty="0"/>
          </a:p>
        </p:txBody>
      </p:sp>
      <p:sp>
        <p:nvSpPr>
          <p:cNvPr id="3" name="Content Placeholder 2">
            <a:extLst>
              <a:ext uri="{FF2B5EF4-FFF2-40B4-BE49-F238E27FC236}">
                <a16:creationId xmlns:a16="http://schemas.microsoft.com/office/drawing/2014/main" id="{930E2ECC-B14A-DF42-9FF3-7193C774857D}"/>
              </a:ext>
            </a:extLst>
          </p:cNvPr>
          <p:cNvSpPr>
            <a:spLocks noGrp="1"/>
          </p:cNvSpPr>
          <p:nvPr>
            <p:ph idx="1"/>
          </p:nvPr>
        </p:nvSpPr>
        <p:spPr>
          <a:xfrm>
            <a:off x="1522790" y="1916490"/>
            <a:ext cx="9601200" cy="3581400"/>
          </a:xfrm>
        </p:spPr>
        <p:txBody>
          <a:bodyPr>
            <a:normAutofit/>
          </a:bodyPr>
          <a:lstStyle/>
          <a:p>
            <a:r>
              <a:rPr lang="en-US" sz="3600" dirty="0"/>
              <a:t>What’s under all that cruelty? </a:t>
            </a:r>
          </a:p>
          <a:p>
            <a:r>
              <a:rPr lang="en-US" sz="3600" dirty="0"/>
              <a:t>Behaving well doesn’t always mean you’re a good person</a:t>
            </a:r>
          </a:p>
          <a:p>
            <a:r>
              <a:rPr lang="en-US" sz="3600" dirty="0"/>
              <a:t>Maybe cruel rule is good rule.</a:t>
            </a:r>
          </a:p>
          <a:p>
            <a:endParaRPr lang="en-US" sz="3600" dirty="0"/>
          </a:p>
          <a:p>
            <a:endParaRPr lang="ru-RU" sz="3600" dirty="0"/>
          </a:p>
        </p:txBody>
      </p:sp>
    </p:spTree>
    <p:extLst>
      <p:ext uri="{BB962C8B-B14F-4D97-AF65-F5344CB8AC3E}">
        <p14:creationId xmlns:p14="http://schemas.microsoft.com/office/powerpoint/2010/main" val="1495090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EA3AF-51D2-C24D-B207-21313F5496C8}"/>
              </a:ext>
            </a:extLst>
          </p:cNvPr>
          <p:cNvSpPr>
            <a:spLocks noGrp="1"/>
          </p:cNvSpPr>
          <p:nvPr>
            <p:ph type="title"/>
          </p:nvPr>
        </p:nvSpPr>
        <p:spPr/>
        <p:txBody>
          <a:bodyPr/>
          <a:lstStyle/>
          <a:p>
            <a:r>
              <a:rPr lang="en-US" dirty="0"/>
              <a:t>Quotes and </a:t>
            </a:r>
            <a:r>
              <a:rPr lang="en-US" dirty="0" err="1"/>
              <a:t>vocab</a:t>
            </a:r>
            <a:r>
              <a:rPr lang="en-US" dirty="0"/>
              <a:t> </a:t>
            </a:r>
            <a:endParaRPr lang="ru-RU" dirty="0"/>
          </a:p>
        </p:txBody>
      </p:sp>
      <p:sp>
        <p:nvSpPr>
          <p:cNvPr id="3" name="Content Placeholder 2">
            <a:extLst>
              <a:ext uri="{FF2B5EF4-FFF2-40B4-BE49-F238E27FC236}">
                <a16:creationId xmlns:a16="http://schemas.microsoft.com/office/drawing/2014/main" id="{0CF1DE5D-7ABE-D748-A96B-A0DD64F755BF}"/>
              </a:ext>
            </a:extLst>
          </p:cNvPr>
          <p:cNvSpPr>
            <a:spLocks noGrp="1"/>
          </p:cNvSpPr>
          <p:nvPr>
            <p:ph idx="1"/>
          </p:nvPr>
        </p:nvSpPr>
        <p:spPr>
          <a:xfrm>
            <a:off x="1517348" y="1983619"/>
            <a:ext cx="9601200" cy="3581400"/>
          </a:xfrm>
        </p:spPr>
        <p:txBody>
          <a:bodyPr/>
          <a:lstStyle/>
          <a:p>
            <a:r>
              <a:rPr lang="en-US" dirty="0"/>
              <a:t>“</a:t>
            </a:r>
            <a:r>
              <a:rPr lang="en-GB" dirty="0"/>
              <a:t>He was a servile man, cringing and obsequious.</a:t>
            </a:r>
            <a:r>
              <a:rPr lang="en-US" dirty="0"/>
              <a:t>”</a:t>
            </a:r>
          </a:p>
          <a:p>
            <a:r>
              <a:rPr lang="en-US" dirty="0"/>
              <a:t>“ </a:t>
            </a:r>
            <a:r>
              <a:rPr lang="en-GB" dirty="0"/>
              <a:t>A </a:t>
            </a:r>
            <a:r>
              <a:rPr lang="en-GB" dirty="0" err="1"/>
              <a:t>fai</a:t>
            </a:r>
            <a:r>
              <a:rPr lang="en-US" dirty="0" err="1"/>
              <a:t>nt</a:t>
            </a:r>
            <a:r>
              <a:rPr lang="en-US" dirty="0"/>
              <a:t> smile</a:t>
            </a:r>
            <a:r>
              <a:rPr lang="en-GB" dirty="0"/>
              <a:t> flickered in Mackintosh’s cold, gloomy eyes.</a:t>
            </a:r>
            <a:r>
              <a:rPr lang="en-US" dirty="0"/>
              <a:t>”</a:t>
            </a:r>
          </a:p>
          <a:p>
            <a:r>
              <a:rPr lang="en-US" dirty="0"/>
              <a:t>“</a:t>
            </a:r>
            <a:r>
              <a:rPr lang="en-GB" dirty="0"/>
              <a:t> </a:t>
            </a:r>
            <a:r>
              <a:rPr lang="en-US" dirty="0" err="1"/>
              <a:t>Quem</a:t>
            </a:r>
            <a:r>
              <a:rPr lang="en-US" dirty="0"/>
              <a:t> </a:t>
            </a:r>
            <a:r>
              <a:rPr lang="en-GB" dirty="0"/>
              <a:t>deus </a:t>
            </a:r>
            <a:r>
              <a:rPr lang="en-GB" dirty="0" err="1"/>
              <a:t>vult</a:t>
            </a:r>
            <a:r>
              <a:rPr lang="en-GB" dirty="0"/>
              <a:t> </a:t>
            </a:r>
            <a:r>
              <a:rPr lang="en-GB" dirty="0" err="1"/>
              <a:t>perdere</a:t>
            </a:r>
            <a:r>
              <a:rPr lang="en-GB" dirty="0"/>
              <a:t> </a:t>
            </a:r>
            <a:r>
              <a:rPr lang="en-GB" dirty="0" err="1"/>
              <a:t>prius</a:t>
            </a:r>
            <a:r>
              <a:rPr lang="en-GB" dirty="0"/>
              <a:t> </a:t>
            </a:r>
            <a:r>
              <a:rPr lang="en-GB" dirty="0" err="1"/>
              <a:t>dementat</a:t>
            </a:r>
            <a:r>
              <a:rPr lang="en-GB" dirty="0"/>
              <a:t>.</a:t>
            </a:r>
            <a:r>
              <a:rPr lang="en-US" dirty="0"/>
              <a:t>”</a:t>
            </a:r>
          </a:p>
          <a:p>
            <a:r>
              <a:rPr lang="en-US" dirty="0"/>
              <a:t>Zest</a:t>
            </a:r>
          </a:p>
          <a:p>
            <a:r>
              <a:rPr lang="en-US" dirty="0"/>
              <a:t>Corpulence</a:t>
            </a:r>
          </a:p>
          <a:p>
            <a:r>
              <a:rPr lang="en-GB" dirty="0"/>
              <a:t> </a:t>
            </a:r>
            <a:r>
              <a:rPr lang="en-US" dirty="0"/>
              <a:t>“</a:t>
            </a:r>
            <a:r>
              <a:rPr lang="en-GB" dirty="0"/>
              <a:t>father don’t let his children get into trouble if he can help it</a:t>
            </a:r>
            <a:r>
              <a:rPr lang="en-US" dirty="0"/>
              <a:t>”</a:t>
            </a:r>
            <a:endParaRPr lang="ru-RU" dirty="0"/>
          </a:p>
        </p:txBody>
      </p:sp>
    </p:spTree>
    <p:extLst>
      <p:ext uri="{BB962C8B-B14F-4D97-AF65-F5344CB8AC3E}">
        <p14:creationId xmlns:p14="http://schemas.microsoft.com/office/powerpoint/2010/main" val="161165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BC4A7-3D44-EE42-8A1D-79ABE1CC5EE9}"/>
              </a:ext>
            </a:extLst>
          </p:cNvPr>
          <p:cNvSpPr>
            <a:spLocks noGrp="1"/>
          </p:cNvSpPr>
          <p:nvPr>
            <p:ph type="title"/>
          </p:nvPr>
        </p:nvSpPr>
        <p:spPr/>
        <p:txBody>
          <a:bodyPr/>
          <a:lstStyle/>
          <a:p>
            <a:r>
              <a:rPr lang="en-US" dirty="0"/>
              <a:t>Associations</a:t>
            </a:r>
            <a:endParaRPr lang="ru-RU" dirty="0"/>
          </a:p>
        </p:txBody>
      </p:sp>
      <p:sp>
        <p:nvSpPr>
          <p:cNvPr id="3" name="Content Placeholder 2">
            <a:extLst>
              <a:ext uri="{FF2B5EF4-FFF2-40B4-BE49-F238E27FC236}">
                <a16:creationId xmlns:a16="http://schemas.microsoft.com/office/drawing/2014/main" id="{82D7D530-F5BB-FA43-B1DB-04AA220B1F27}"/>
              </a:ext>
            </a:extLst>
          </p:cNvPr>
          <p:cNvSpPr>
            <a:spLocks noGrp="1"/>
          </p:cNvSpPr>
          <p:nvPr>
            <p:ph idx="1"/>
          </p:nvPr>
        </p:nvSpPr>
        <p:spPr/>
        <p:txBody>
          <a:bodyPr>
            <a:normAutofit/>
          </a:bodyPr>
          <a:lstStyle/>
          <a:p>
            <a:r>
              <a:rPr lang="en-US" sz="3500" dirty="0"/>
              <a:t>The watchers </a:t>
            </a:r>
          </a:p>
          <a:p>
            <a:endParaRPr lang="ru-RU" sz="3500" dirty="0"/>
          </a:p>
        </p:txBody>
      </p:sp>
    </p:spTree>
    <p:extLst>
      <p:ext uri="{BB962C8B-B14F-4D97-AF65-F5344CB8AC3E}">
        <p14:creationId xmlns:p14="http://schemas.microsoft.com/office/powerpoint/2010/main" val="371074207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Широкоэкранный</PresentationFormat>
  <Paragraphs>22</Paragraphs>
  <Slides>6</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6</vt:i4>
      </vt:variant>
    </vt:vector>
  </HeadingPairs>
  <TitlesOfParts>
    <vt:vector size="9" baseType="lpstr">
      <vt:lpstr>Franklin Gothic Book</vt:lpstr>
      <vt:lpstr>Verdana</vt:lpstr>
      <vt:lpstr>Crop</vt:lpstr>
      <vt:lpstr>Mackintosh</vt:lpstr>
      <vt:lpstr>Plot </vt:lpstr>
      <vt:lpstr>The main characters.</vt:lpstr>
      <vt:lpstr>The moral of the story</vt:lpstr>
      <vt:lpstr>Quotes and vocab </vt:lpstr>
      <vt:lpstr>Associations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Mackintosh</dc:title>
  <dc:creator>Diyor Kayumov</dc:creator>
  <cp:lastModifiedBy>Татьяна Яблокова</cp:lastModifiedBy>
  <cp:revision>5</cp:revision>
  <dcterms:created xsi:type="dcterms:W3CDTF">2019-03-14T07:33:08Z</dcterms:created>
  <dcterms:modified xsi:type="dcterms:W3CDTF">2022-01-20T21:34:46Z</dcterms:modified>
</cp:coreProperties>
</file>